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3.xml" ContentType="application/vnd.openxmlformats-officedocument.presentationml.tags+xml"/>
  <Override PartName="/ppt/notesSlides/notesSlide5.xml" ContentType="application/vnd.openxmlformats-officedocument.presentationml.notesSlide+xml"/>
  <Override PartName="/ppt/tags/tag4.xml" ContentType="application/vnd.openxmlformats-officedocument.presentationml.tags+xml"/>
  <Override PartName="/ppt/notesSlides/notesSlide6.xml" ContentType="application/vnd.openxmlformats-officedocument.presentationml.notesSlide+xml"/>
  <Override PartName="/ppt/tags/tag5.xml" ContentType="application/vnd.openxmlformats-officedocument.presentationml.tags+xml"/>
  <Override PartName="/ppt/notesSlides/notesSlide7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8.xml" ContentType="application/vnd.openxmlformats-officedocument.presentationml.notesSlide+xml"/>
  <Override PartName="/ppt/tags/tag12.xml" ContentType="application/vnd.openxmlformats-officedocument.presentationml.tags+xml"/>
  <Override PartName="/ppt/notesSlides/notesSlide9.xml" ContentType="application/vnd.openxmlformats-officedocument.presentationml.notesSlide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notesSlides/notesSlide10.xml" ContentType="application/vnd.openxmlformats-officedocument.presentationml.notesSlide+xml"/>
  <Override PartName="/ppt/tags/tag18.xml" ContentType="application/vnd.openxmlformats-officedocument.presentationml.tags+xml"/>
  <Override PartName="/ppt/notesSlides/notesSlide11.xml" ContentType="application/vnd.openxmlformats-officedocument.presentationml.notesSlide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notesSlides/notesSlide12.xml" ContentType="application/vnd.openxmlformats-officedocument.presentationml.notesSlide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notesSlides/notesSlide13.xml" ContentType="application/vnd.openxmlformats-officedocument.presentationml.notesSlide+xml"/>
  <Override PartName="/ppt/tags/tag27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5"/>
  </p:notesMasterIdLst>
  <p:sldIdLst>
    <p:sldId id="256" r:id="rId2"/>
    <p:sldId id="271" r:id="rId3"/>
    <p:sldId id="313" r:id="rId4"/>
    <p:sldId id="317" r:id="rId5"/>
    <p:sldId id="316" r:id="rId6"/>
    <p:sldId id="264" r:id="rId7"/>
    <p:sldId id="276" r:id="rId8"/>
    <p:sldId id="277" r:id="rId9"/>
    <p:sldId id="278" r:id="rId10"/>
    <p:sldId id="279" r:id="rId11"/>
    <p:sldId id="280" r:id="rId12"/>
    <p:sldId id="281" r:id="rId13"/>
    <p:sldId id="323" r:id="rId14"/>
    <p:sldId id="282" r:id="rId15"/>
    <p:sldId id="287" r:id="rId16"/>
    <p:sldId id="284" r:id="rId17"/>
    <p:sldId id="334" r:id="rId18"/>
    <p:sldId id="285" r:id="rId19"/>
    <p:sldId id="288" r:id="rId20"/>
    <p:sldId id="289" r:id="rId21"/>
    <p:sldId id="290" r:id="rId22"/>
    <p:sldId id="291" r:id="rId23"/>
    <p:sldId id="321" r:id="rId24"/>
    <p:sldId id="292" r:id="rId25"/>
    <p:sldId id="293" r:id="rId26"/>
    <p:sldId id="294" r:id="rId27"/>
    <p:sldId id="295" r:id="rId28"/>
    <p:sldId id="331" r:id="rId29"/>
    <p:sldId id="332" r:id="rId30"/>
    <p:sldId id="298" r:id="rId31"/>
    <p:sldId id="324" r:id="rId32"/>
    <p:sldId id="328" r:id="rId33"/>
    <p:sldId id="329" r:id="rId34"/>
    <p:sldId id="300" r:id="rId35"/>
    <p:sldId id="301" r:id="rId36"/>
    <p:sldId id="302" r:id="rId37"/>
    <p:sldId id="308" r:id="rId38"/>
    <p:sldId id="309" r:id="rId39"/>
    <p:sldId id="310" r:id="rId40"/>
    <p:sldId id="330" r:id="rId41"/>
    <p:sldId id="303" r:id="rId42"/>
    <p:sldId id="304" r:id="rId43"/>
    <p:sldId id="306" r:id="rId44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92D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309" autoAdjust="0"/>
    <p:restoredTop sz="84211"/>
  </p:normalViewPr>
  <p:slideViewPr>
    <p:cSldViewPr snapToGrid="0" snapToObjects="1">
      <p:cViewPr varScale="1">
        <p:scale>
          <a:sx n="68" d="100"/>
          <a:sy n="68" d="100"/>
        </p:scale>
        <p:origin x="1638" y="7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70" d="100"/>
          <a:sy n="70" d="100"/>
        </p:scale>
        <p:origin x="3456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88" name="Shape 288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1pPr>
    <a:lvl2pPr indent="2286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2pPr>
    <a:lvl3pPr indent="4572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3pPr>
    <a:lvl4pPr indent="6858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4pPr>
    <a:lvl5pPr indent="9144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5pPr>
    <a:lvl6pPr indent="11430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6pPr>
    <a:lvl7pPr indent="13716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7pPr>
    <a:lvl8pPr indent="16002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8pPr>
    <a:lvl9pPr indent="18288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oraclize.it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Shape 299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00" name="Shape 30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I’m going to talk</a:t>
            </a:r>
            <a:r>
              <a:rPr lang="en-US" baseline="0" dirty="0"/>
              <a:t> about smart contracts and the challenge of authenticated data feeds and our solution, Town Crier.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50940" indent="-250940" defTabSz="403097">
              <a:spcBef>
                <a:spcPts val="600"/>
              </a:spcBef>
              <a:defRPr sz="3795"/>
            </a:pPr>
            <a:r>
              <a:rPr lang="en-US" dirty="0"/>
              <a:t>Solution: Free!</a:t>
            </a:r>
          </a:p>
          <a:p>
            <a:pPr marL="690086" lvl="1" indent="-383381" defTabSz="403097">
              <a:spcBef>
                <a:spcPts val="600"/>
              </a:spcBef>
              <a:defRPr sz="3105"/>
            </a:pPr>
            <a:r>
              <a:rPr lang="en-US" dirty="0"/>
              <a:t>TLS connection </a:t>
            </a:r>
            <a:r>
              <a:rPr lang="en-US" i="1" dirty="0"/>
              <a:t>terminates in enclave</a:t>
            </a:r>
          </a:p>
          <a:p>
            <a:pPr marL="690086" lvl="1" indent="-383381" defTabSz="403097">
              <a:spcBef>
                <a:spcPts val="600"/>
              </a:spcBef>
              <a:defRPr sz="3105"/>
            </a:pPr>
            <a:r>
              <a:rPr lang="en-US" dirty="0"/>
              <a:t>We just need to trust (attested) TC code to fetch correct data</a:t>
            </a:r>
          </a:p>
        </p:txBody>
      </p:sp>
    </p:spTree>
    <p:extLst>
      <p:ext uri="{BB962C8B-B14F-4D97-AF65-F5344CB8AC3E}">
        <p14:creationId xmlns:p14="http://schemas.microsoft.com/office/powerpoint/2010/main" val="13957376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50940" indent="-250940" defTabSz="403097">
              <a:spcBef>
                <a:spcPts val="600"/>
              </a:spcBef>
              <a:defRPr sz="3795"/>
            </a:pPr>
            <a:r>
              <a:rPr lang="en-US" dirty="0"/>
              <a:t>Solution: Free!</a:t>
            </a:r>
          </a:p>
          <a:p>
            <a:pPr marL="690086" lvl="1" indent="-383381" defTabSz="403097">
              <a:spcBef>
                <a:spcPts val="600"/>
              </a:spcBef>
              <a:defRPr sz="3105"/>
            </a:pPr>
            <a:r>
              <a:rPr lang="en-US" dirty="0"/>
              <a:t>TLS connection </a:t>
            </a:r>
            <a:r>
              <a:rPr lang="en-US" i="1" dirty="0"/>
              <a:t>terminates in enclave</a:t>
            </a:r>
          </a:p>
          <a:p>
            <a:pPr marL="690086" lvl="1" indent="-383381" defTabSz="403097">
              <a:spcBef>
                <a:spcPts val="600"/>
              </a:spcBef>
              <a:defRPr sz="3105"/>
            </a:pPr>
            <a:r>
              <a:rPr lang="en-US" dirty="0"/>
              <a:t>We just need to trust (attested) TC code to fetch correct data</a:t>
            </a:r>
          </a:p>
        </p:txBody>
      </p:sp>
    </p:spTree>
    <p:extLst>
      <p:ext uri="{BB962C8B-B14F-4D97-AF65-F5344CB8AC3E}">
        <p14:creationId xmlns:p14="http://schemas.microsoft.com/office/powerpoint/2010/main" val="9574074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isn't great, but one can think of still worse examples, like financial instruments that disclose people's trades</a:t>
            </a:r>
          </a:p>
        </p:txBody>
      </p:sp>
    </p:spTree>
    <p:extLst>
      <p:ext uri="{BB962C8B-B14F-4D97-AF65-F5344CB8AC3E}">
        <p14:creationId xmlns:p14="http://schemas.microsoft.com/office/powerpoint/2010/main" val="15189949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defTabSz="45720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For fair exchange </a:t>
            </a:r>
            <a:r>
              <a:rPr lang="en-US" dirty="0" err="1">
                <a:latin typeface="Courier"/>
                <a:ea typeface="Courier"/>
                <a:cs typeface="Courier"/>
                <a:sym typeface="Courier"/>
              </a:rPr>
              <a:t>SteamTrader</a:t>
            </a:r>
            <a:r>
              <a:rPr lang="en-US" dirty="0"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lang="en-US" dirty="0"/>
              <a:t>needs to verify delivery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35044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Shape 46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69" name="Shape 46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I’m describing smart contracts here in the sense of Ethereum, the best known smart contract system, which has recently launched</a:t>
            </a:r>
          </a:p>
          <a:p>
            <a:r>
              <a:rPr dirty="0"/>
              <a:t>Execution enforced by network: Just as you can't stop payments in Bitcoin, no one can prevent a contract from executing… with certain notable exceptions</a:t>
            </a:r>
            <a:r>
              <a:rPr lang="en-US" dirty="0"/>
              <a:t>.</a:t>
            </a:r>
          </a:p>
          <a:p>
            <a:pPr marL="0" marR="0" indent="0" defTabSz="45720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abstraction</a:t>
            </a:r>
            <a:r>
              <a:rPr lang="en-US" baseline="0" dirty="0"/>
              <a:t> we promote is to </a:t>
            </a:r>
            <a:r>
              <a:rPr lang="en-US" dirty="0"/>
              <a:t>view smart</a:t>
            </a:r>
            <a:r>
              <a:rPr lang="en-US" baseline="0" dirty="0"/>
              <a:t> contract </a:t>
            </a:r>
            <a:r>
              <a:rPr lang="en-US" dirty="0"/>
              <a:t>as a virtual trusted third party</a:t>
            </a:r>
            <a:r>
              <a:rPr lang="en-US" baseline="0" dirty="0"/>
              <a:t> </a:t>
            </a:r>
            <a:r>
              <a:rPr lang="en-US" dirty="0"/>
              <a:t>with public state.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throughout this presentation, </a:t>
            </a:r>
            <a:r>
              <a:rPr lang="en-US" dirty="0"/>
              <a:t>We’ll use a smart contract</a:t>
            </a:r>
            <a:r>
              <a:rPr lang="en-US" baseline="0" dirty="0"/>
              <a:t> for </a:t>
            </a:r>
            <a:r>
              <a:rPr lang="en-US" dirty="0"/>
              <a:t>flight</a:t>
            </a:r>
            <a:r>
              <a:rPr lang="en-US" baseline="0" dirty="0"/>
              <a:t> delay insurance as a running example. As its name suggests, with such as an insurance, one can purchase policies for her flight and gets paid back if the flight is delayed. With a trusted third party (as in this case), it is trivial to implement this insurance.</a:t>
            </a:r>
          </a:p>
          <a:p>
            <a:pPr marL="0" marR="0" indent="0" defTabSz="45720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Luckily,</a:t>
            </a:r>
            <a:r>
              <a:rPr lang="en-US" baseline="0" dirty="0"/>
              <a:t> a smart contract is such a third party that we can trust for its integrity. </a:t>
            </a:r>
            <a:r>
              <a:rPr lang="en-US" dirty="0"/>
              <a:t>So it sound</a:t>
            </a:r>
            <a:r>
              <a:rPr lang="en-US" baseline="0" dirty="0"/>
              <a:t>s like we can drop in a smart contract and we’re good to do.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66802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</a:t>
            </a:r>
            <a:r>
              <a:rPr lang="en-US" baseline="0" dirty="0"/>
              <a:t> smart contract enables us to do exactly the same as with a virtual trusted third party.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2799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0034" indent="-280034" defTabSz="368045">
              <a:spcBef>
                <a:spcPts val="600"/>
              </a:spcBef>
              <a:defRPr sz="3465"/>
            </a:pPr>
            <a:r>
              <a:rPr lang="en-US" dirty="0"/>
              <a:t>One</a:t>
            </a:r>
            <a:r>
              <a:rPr lang="en-US" baseline="0" dirty="0"/>
              <a:t> critical piece is missing. </a:t>
            </a:r>
            <a:r>
              <a:rPr lang="en-US" dirty="0" err="1"/>
              <a:t>Blockchains</a:t>
            </a:r>
            <a:r>
              <a:rPr lang="en-US" dirty="0"/>
              <a:t> are self-contained (can't browse internet).</a:t>
            </a:r>
            <a:r>
              <a:rPr lang="en-US" baseline="0" dirty="0"/>
              <a:t> </a:t>
            </a:r>
            <a:r>
              <a:rPr lang="en-US" dirty="0"/>
              <a:t>Data must be injected from user account!</a:t>
            </a:r>
          </a:p>
        </p:txBody>
      </p:sp>
    </p:spTree>
    <p:extLst>
      <p:ext uri="{BB962C8B-B14F-4D97-AF65-F5344CB8AC3E}">
        <p14:creationId xmlns:p14="http://schemas.microsoft.com/office/powerpoint/2010/main" val="10700096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Shape 391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92" name="Shape 39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117999"/>
              </a:lnSpc>
              <a:defRPr sz="22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You'll hear a lot today about smart contracts. Smart contracts are one of the most exciting developments in blockchain technology. </a:t>
            </a:r>
          </a:p>
          <a:p>
            <a:pPr>
              <a:lnSpc>
                <a:spcPct val="117999"/>
              </a:lnSpc>
              <a:defRPr sz="2200"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  <a:p>
            <a:pPr>
              <a:lnSpc>
                <a:spcPct val="117999"/>
              </a:lnSpc>
              <a:defRPr sz="22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If it's a financial instrument it needs access to equity prices. [Animation] Other smart contracts may need commodity prices, webpage contents, etc.</a:t>
            </a:r>
          </a:p>
          <a:p>
            <a:pPr>
              <a:lnSpc>
                <a:spcPct val="117999"/>
              </a:lnSpc>
              <a:defRPr sz="2200"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  <a:p>
            <a:pPr>
              <a:lnSpc>
                <a:spcPct val="117999"/>
              </a:lnSpc>
              <a:defRPr sz="22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Smart contracts are data-hungry blockchain objects and today there's a lack of good ways to feed them. There are no robust and highly trustworthy data feeds.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Shape 56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69" name="Shape 56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u="sng" dirty="0">
                <a:hlinkClick r:id="rId3"/>
              </a:rPr>
              <a:t>oraclize.it</a:t>
            </a:r>
            <a:r>
              <a:rPr dirty="0"/>
              <a:t>: (1) Relies on reputations of small entities (TLSnotary + </a:t>
            </a:r>
            <a:r>
              <a:rPr u="sng" dirty="0">
                <a:hlinkClick r:id="rId3"/>
              </a:rPr>
              <a:t>oraclize.it</a:t>
            </a:r>
            <a:r>
              <a:rPr dirty="0"/>
              <a:t>); (2) </a:t>
            </a:r>
            <a:r>
              <a:rPr lang="en-US" dirty="0"/>
              <a:t>raw data </a:t>
            </a:r>
            <a:r>
              <a:rPr dirty="0"/>
              <a:t>format; (3) No confidentiality</a:t>
            </a:r>
          </a:p>
          <a:p>
            <a:endParaRPr dirty="0"/>
          </a:p>
          <a:p>
            <a:r>
              <a:rPr dirty="0"/>
              <a:t>Big brokers: (1) Hasn't happened; (2) Source fragmentation; (3) Confidentiality?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Shape 72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27" name="Shape 72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Another way to look at this is that the adversary controls the network, which includes everything outside the enclave and two other components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b="0" i="0" dirty="0">
                <a:effectLst/>
                <a:latin typeface="Avenir Roman"/>
                <a:ea typeface="Avenir Roman"/>
                <a:cs typeface="Avenir Roman"/>
                <a:sym typeface="Avenir Roman"/>
              </a:rPr>
              <a:t>From now on I’ll describe how we addressed this problem for smart contracts while</a:t>
            </a:r>
            <a:r>
              <a:rPr lang="en-US" sz="2400" b="0" i="0" baseline="0" dirty="0">
                <a:effectLst/>
                <a:latin typeface="Avenir Roman"/>
                <a:ea typeface="Avenir Roman"/>
                <a:cs typeface="Avenir Roman"/>
                <a:sym typeface="Avenir Roman"/>
              </a:rPr>
              <a:t> </a:t>
            </a:r>
            <a:r>
              <a:rPr lang="en-US" sz="2400" b="0" i="0" dirty="0">
                <a:effectLst/>
                <a:latin typeface="Avenir Roman"/>
                <a:ea typeface="Avenir Roman"/>
                <a:cs typeface="Avenir Roman"/>
                <a:sym typeface="Avenir Roman"/>
              </a:rPr>
              <a:t>solving the critical problem of secure data delivery.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54212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/>
          </p:cNvSpPr>
          <p:nvPr>
            <p:ph type="pic" idx="13"/>
          </p:nvPr>
        </p:nvSpPr>
        <p:spPr>
          <a:xfrm>
            <a:off x="0" y="0"/>
            <a:ext cx="12999418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hape 10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 descr="Granite"/>
          <p:cNvSpPr/>
          <p:nvPr/>
        </p:nvSpPr>
        <p:spPr>
          <a:xfrm>
            <a:off x="758613" y="1842346"/>
            <a:ext cx="10837335" cy="108374"/>
          </a:xfrm>
          <a:prstGeom prst="roundRect">
            <a:avLst>
              <a:gd name="adj" fmla="val 11719"/>
            </a:avLst>
          </a:prstGeom>
          <a:blipFill>
            <a:blip r:embed="rId2"/>
          </a:blipFill>
          <a:ln w="12700">
            <a:miter lim="400000"/>
          </a:ln>
        </p:spPr>
        <p:txBody>
          <a:bodyPr lIns="65023" tIns="65023" rIns="65023" bIns="65023" anchor="ctr"/>
          <a:lstStyle/>
          <a:p>
            <a:pPr algn="l" defTabSz="914400">
              <a:defRPr sz="2400"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118" name="Shape 118"/>
          <p:cNvSpPr>
            <a:spLocks noGrp="1"/>
          </p:cNvSpPr>
          <p:nvPr>
            <p:ph type="sldNum" sz="quarter" idx="2"/>
          </p:nvPr>
        </p:nvSpPr>
        <p:spPr>
          <a:xfrm>
            <a:off x="10187093" y="8886105"/>
            <a:ext cx="2709335" cy="650749"/>
          </a:xfrm>
          <a:prstGeom prst="rect">
            <a:avLst/>
          </a:prstGeom>
        </p:spPr>
        <p:txBody>
          <a:bodyPr wrap="square" lIns="65023" tIns="65023" rIns="65023" bIns="65023" anchor="b"/>
          <a:lstStyle>
            <a:lvl1pPr algn="l" defTabSz="914400">
              <a:spcBef>
                <a:spcPts val="500"/>
              </a:spcBef>
              <a:buClr>
                <a:srgbClr val="008080"/>
              </a:buClr>
              <a:buSzPct val="100000"/>
              <a:buChar char="•"/>
              <a:defRPr sz="3400">
                <a:solidFill>
                  <a:srgbClr val="3366FF"/>
                </a:solidFill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>
            <a:spLocks noGrp="1"/>
          </p:cNvSpPr>
          <p:nvPr>
            <p:ph type="title"/>
          </p:nvPr>
        </p:nvSpPr>
        <p:spPr>
          <a:xfrm>
            <a:off x="650239" y="130952"/>
            <a:ext cx="11704322" cy="2144888"/>
          </a:xfrm>
          <a:prstGeom prst="rect">
            <a:avLst/>
          </a:prstGeom>
        </p:spPr>
        <p:txBody>
          <a:bodyPr lIns="65023" tIns="65023" rIns="65023" bIns="65023"/>
          <a:lstStyle>
            <a:lvl1pPr defTabSz="457200">
              <a:defRPr sz="62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Title Text</a:t>
            </a:r>
          </a:p>
        </p:txBody>
      </p:sp>
      <p:sp>
        <p:nvSpPr>
          <p:cNvPr id="126" name="Shape 126"/>
          <p:cNvSpPr>
            <a:spLocks noGrp="1"/>
          </p:cNvSpPr>
          <p:nvPr>
            <p:ph type="body" idx="1"/>
          </p:nvPr>
        </p:nvSpPr>
        <p:spPr>
          <a:xfrm>
            <a:off x="650239" y="2275839"/>
            <a:ext cx="11704322" cy="7477761"/>
          </a:xfrm>
          <a:prstGeom prst="rect">
            <a:avLst/>
          </a:prstGeom>
        </p:spPr>
        <p:txBody>
          <a:bodyPr lIns="65023" tIns="65023" rIns="65023" bIns="65023" anchor="t"/>
          <a:lstStyle>
            <a:lvl1pPr marL="471487" indent="-471487" defTabSz="457200">
              <a:spcBef>
                <a:spcPts val="700"/>
              </a:spcBef>
              <a:buSzPct val="100000"/>
              <a:buFont typeface="Arial"/>
              <a:defRPr sz="4400">
                <a:latin typeface="Calibri"/>
                <a:ea typeface="Calibri"/>
                <a:cs typeface="Calibri"/>
                <a:sym typeface="Calibri"/>
              </a:defRPr>
            </a:lvl1pPr>
            <a:lvl2pPr marL="906235" indent="-449035" defTabSz="457200">
              <a:spcBef>
                <a:spcPts val="700"/>
              </a:spcBef>
              <a:buSzPct val="100000"/>
              <a:buFont typeface="Arial"/>
              <a:buChar char="–"/>
              <a:defRPr sz="4400">
                <a:latin typeface="Calibri"/>
                <a:ea typeface="Calibri"/>
                <a:cs typeface="Calibri"/>
                <a:sym typeface="Calibri"/>
              </a:defRPr>
            </a:lvl2pPr>
            <a:lvl3pPr indent="-419100" defTabSz="457200">
              <a:spcBef>
                <a:spcPts val="700"/>
              </a:spcBef>
              <a:buSzPct val="100000"/>
              <a:buFont typeface="Arial"/>
              <a:defRPr sz="4400">
                <a:latin typeface="Calibri"/>
                <a:ea typeface="Calibri"/>
                <a:cs typeface="Calibri"/>
                <a:sym typeface="Calibri"/>
              </a:defRPr>
            </a:lvl3pPr>
            <a:lvl4pPr marL="1874520" indent="-502920" defTabSz="457200">
              <a:spcBef>
                <a:spcPts val="700"/>
              </a:spcBef>
              <a:buSzPct val="100000"/>
              <a:buFont typeface="Arial"/>
              <a:buChar char="–"/>
              <a:defRPr sz="4400">
                <a:latin typeface="Calibri"/>
                <a:ea typeface="Calibri"/>
                <a:cs typeface="Calibri"/>
                <a:sym typeface="Calibri"/>
              </a:defRPr>
            </a:lvl4pPr>
            <a:lvl5pPr marL="2331720" indent="-502920" defTabSz="457200">
              <a:spcBef>
                <a:spcPts val="700"/>
              </a:spcBef>
              <a:buSzPct val="100000"/>
              <a:buFont typeface="Arial"/>
              <a:buChar char="»"/>
              <a:defRPr sz="4400"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7" name="Shape 127"/>
          <p:cNvSpPr>
            <a:spLocks noGrp="1"/>
          </p:cNvSpPr>
          <p:nvPr>
            <p:ph type="sldNum" sz="quarter" idx="2"/>
          </p:nvPr>
        </p:nvSpPr>
        <p:spPr>
          <a:xfrm>
            <a:off x="9320107" y="9114112"/>
            <a:ext cx="3034454" cy="371349"/>
          </a:xfrm>
          <a:prstGeom prst="rect">
            <a:avLst/>
          </a:prstGeom>
        </p:spPr>
        <p:txBody>
          <a:bodyPr wrap="square" lIns="65023" tIns="65023" rIns="65023" bIns="65023" anchor="ctr"/>
          <a:lstStyle>
            <a:lvl1pPr algn="r" defTabSz="457200"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>
            <a:spLocks noGrp="1"/>
          </p:cNvSpPr>
          <p:nvPr>
            <p:ph type="title"/>
          </p:nvPr>
        </p:nvSpPr>
        <p:spPr>
          <a:xfrm>
            <a:off x="650239" y="130952"/>
            <a:ext cx="11704322" cy="2144888"/>
          </a:xfrm>
          <a:prstGeom prst="rect">
            <a:avLst/>
          </a:prstGeom>
        </p:spPr>
        <p:txBody>
          <a:bodyPr lIns="65023" tIns="65023" rIns="65023" bIns="65023"/>
          <a:lstStyle>
            <a:lvl1pPr defTabSz="457200">
              <a:defRPr sz="62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Title Text</a:t>
            </a:r>
          </a:p>
        </p:txBody>
      </p:sp>
      <p:sp>
        <p:nvSpPr>
          <p:cNvPr id="135" name="Shape 135"/>
          <p:cNvSpPr>
            <a:spLocks noGrp="1"/>
          </p:cNvSpPr>
          <p:nvPr>
            <p:ph type="body" idx="1"/>
          </p:nvPr>
        </p:nvSpPr>
        <p:spPr>
          <a:xfrm>
            <a:off x="650239" y="2275839"/>
            <a:ext cx="11704322" cy="7477761"/>
          </a:xfrm>
          <a:prstGeom prst="rect">
            <a:avLst/>
          </a:prstGeom>
        </p:spPr>
        <p:txBody>
          <a:bodyPr lIns="65023" tIns="65023" rIns="65023" bIns="65023" anchor="t"/>
          <a:lstStyle>
            <a:lvl1pPr marL="471487" indent="-471487" defTabSz="457200">
              <a:spcBef>
                <a:spcPts val="700"/>
              </a:spcBef>
              <a:buSzPct val="100000"/>
              <a:buFont typeface="Arial"/>
              <a:defRPr sz="4400">
                <a:latin typeface="Calibri"/>
                <a:ea typeface="Calibri"/>
                <a:cs typeface="Calibri"/>
                <a:sym typeface="Calibri"/>
              </a:defRPr>
            </a:lvl1pPr>
            <a:lvl2pPr marL="906235" indent="-449035" defTabSz="457200">
              <a:spcBef>
                <a:spcPts val="700"/>
              </a:spcBef>
              <a:buSzPct val="100000"/>
              <a:buFont typeface="Arial"/>
              <a:buChar char="–"/>
              <a:defRPr sz="4400">
                <a:latin typeface="Calibri"/>
                <a:ea typeface="Calibri"/>
                <a:cs typeface="Calibri"/>
                <a:sym typeface="Calibri"/>
              </a:defRPr>
            </a:lvl2pPr>
            <a:lvl3pPr indent="-419100" defTabSz="457200">
              <a:spcBef>
                <a:spcPts val="700"/>
              </a:spcBef>
              <a:buSzPct val="100000"/>
              <a:buFont typeface="Arial"/>
              <a:defRPr sz="4400">
                <a:latin typeface="Calibri"/>
                <a:ea typeface="Calibri"/>
                <a:cs typeface="Calibri"/>
                <a:sym typeface="Calibri"/>
              </a:defRPr>
            </a:lvl3pPr>
            <a:lvl4pPr marL="1874520" indent="-502920" defTabSz="457200">
              <a:spcBef>
                <a:spcPts val="700"/>
              </a:spcBef>
              <a:buSzPct val="100000"/>
              <a:buFont typeface="Arial"/>
              <a:buChar char="–"/>
              <a:defRPr sz="4400">
                <a:latin typeface="Calibri"/>
                <a:ea typeface="Calibri"/>
                <a:cs typeface="Calibri"/>
                <a:sym typeface="Calibri"/>
              </a:defRPr>
            </a:lvl4pPr>
            <a:lvl5pPr marL="2331720" indent="-502920" defTabSz="457200">
              <a:spcBef>
                <a:spcPts val="700"/>
              </a:spcBef>
              <a:buSzPct val="100000"/>
              <a:buFont typeface="Arial"/>
              <a:buChar char="»"/>
              <a:defRPr sz="4400"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6" name="Shape 136"/>
          <p:cNvSpPr>
            <a:spLocks noGrp="1"/>
          </p:cNvSpPr>
          <p:nvPr>
            <p:ph type="sldNum" sz="quarter" idx="2"/>
          </p:nvPr>
        </p:nvSpPr>
        <p:spPr>
          <a:xfrm>
            <a:off x="9320107" y="9114112"/>
            <a:ext cx="3034454" cy="371349"/>
          </a:xfrm>
          <a:prstGeom prst="rect">
            <a:avLst/>
          </a:prstGeom>
        </p:spPr>
        <p:txBody>
          <a:bodyPr wrap="square" lIns="65023" tIns="65023" rIns="65023" bIns="65023" anchor="ctr"/>
          <a:lstStyle>
            <a:lvl1pPr algn="r" defTabSz="457200"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>
            <a:spLocks noGrp="1"/>
          </p:cNvSpPr>
          <p:nvPr>
            <p:ph type="title"/>
          </p:nvPr>
        </p:nvSpPr>
        <p:spPr>
          <a:xfrm>
            <a:off x="650239" y="130952"/>
            <a:ext cx="11704322" cy="2144888"/>
          </a:xfrm>
          <a:prstGeom prst="rect">
            <a:avLst/>
          </a:prstGeom>
        </p:spPr>
        <p:txBody>
          <a:bodyPr lIns="65023" tIns="65023" rIns="65023" bIns="65023"/>
          <a:lstStyle>
            <a:lvl1pPr defTabSz="457200">
              <a:defRPr sz="62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Title Text</a:t>
            </a:r>
          </a:p>
        </p:txBody>
      </p:sp>
      <p:sp>
        <p:nvSpPr>
          <p:cNvPr id="144" name="Shape 144"/>
          <p:cNvSpPr>
            <a:spLocks noGrp="1"/>
          </p:cNvSpPr>
          <p:nvPr>
            <p:ph type="body" idx="1"/>
          </p:nvPr>
        </p:nvSpPr>
        <p:spPr>
          <a:xfrm>
            <a:off x="650239" y="2275839"/>
            <a:ext cx="11704322" cy="7477761"/>
          </a:xfrm>
          <a:prstGeom prst="rect">
            <a:avLst/>
          </a:prstGeom>
        </p:spPr>
        <p:txBody>
          <a:bodyPr lIns="65023" tIns="65023" rIns="65023" bIns="65023" anchor="t"/>
          <a:lstStyle>
            <a:lvl1pPr marL="471487" indent="-471487" defTabSz="457200">
              <a:spcBef>
                <a:spcPts val="700"/>
              </a:spcBef>
              <a:buSzPct val="100000"/>
              <a:buFont typeface="Arial"/>
              <a:defRPr sz="4400">
                <a:latin typeface="Calibri"/>
                <a:ea typeface="Calibri"/>
                <a:cs typeface="Calibri"/>
                <a:sym typeface="Calibri"/>
              </a:defRPr>
            </a:lvl1pPr>
            <a:lvl2pPr marL="906235" indent="-449035" defTabSz="457200">
              <a:spcBef>
                <a:spcPts val="700"/>
              </a:spcBef>
              <a:buSzPct val="100000"/>
              <a:buFont typeface="Arial"/>
              <a:buChar char="–"/>
              <a:defRPr sz="4400">
                <a:latin typeface="Calibri"/>
                <a:ea typeface="Calibri"/>
                <a:cs typeface="Calibri"/>
                <a:sym typeface="Calibri"/>
              </a:defRPr>
            </a:lvl2pPr>
            <a:lvl3pPr indent="-419100" defTabSz="457200">
              <a:spcBef>
                <a:spcPts val="700"/>
              </a:spcBef>
              <a:buSzPct val="100000"/>
              <a:buFont typeface="Arial"/>
              <a:defRPr sz="4400">
                <a:latin typeface="Calibri"/>
                <a:ea typeface="Calibri"/>
                <a:cs typeface="Calibri"/>
                <a:sym typeface="Calibri"/>
              </a:defRPr>
            </a:lvl3pPr>
            <a:lvl4pPr marL="1874520" indent="-502920" defTabSz="457200">
              <a:spcBef>
                <a:spcPts val="700"/>
              </a:spcBef>
              <a:buSzPct val="100000"/>
              <a:buFont typeface="Arial"/>
              <a:buChar char="–"/>
              <a:defRPr sz="4400">
                <a:latin typeface="Calibri"/>
                <a:ea typeface="Calibri"/>
                <a:cs typeface="Calibri"/>
                <a:sym typeface="Calibri"/>
              </a:defRPr>
            </a:lvl4pPr>
            <a:lvl5pPr marL="2331720" indent="-502920" defTabSz="457200">
              <a:spcBef>
                <a:spcPts val="700"/>
              </a:spcBef>
              <a:buSzPct val="100000"/>
              <a:buFont typeface="Arial"/>
              <a:buChar char="»"/>
              <a:defRPr sz="4400"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5" name="Shape 145"/>
          <p:cNvSpPr>
            <a:spLocks noGrp="1"/>
          </p:cNvSpPr>
          <p:nvPr>
            <p:ph type="sldNum" sz="quarter" idx="2"/>
          </p:nvPr>
        </p:nvSpPr>
        <p:spPr>
          <a:xfrm>
            <a:off x="9320107" y="9114112"/>
            <a:ext cx="3034454" cy="371349"/>
          </a:xfrm>
          <a:prstGeom prst="rect">
            <a:avLst/>
          </a:prstGeom>
        </p:spPr>
        <p:txBody>
          <a:bodyPr wrap="square" lIns="65023" tIns="65023" rIns="65023" bIns="65023" anchor="ctr"/>
          <a:lstStyle>
            <a:lvl1pPr algn="r" defTabSz="457200"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>
            <a:spLocks noGrp="1"/>
          </p:cNvSpPr>
          <p:nvPr>
            <p:ph type="title"/>
          </p:nvPr>
        </p:nvSpPr>
        <p:spPr>
          <a:xfrm>
            <a:off x="649217" y="128765"/>
            <a:ext cx="11700225" cy="2147075"/>
          </a:xfrm>
          <a:prstGeom prst="rect">
            <a:avLst/>
          </a:prstGeom>
        </p:spPr>
        <p:txBody>
          <a:bodyPr lIns="65023" tIns="65023" rIns="65023" bIns="65023"/>
          <a:lstStyle>
            <a:lvl1pPr defTabSz="457200">
              <a:defRPr sz="62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Title Text</a:t>
            </a:r>
          </a:p>
        </p:txBody>
      </p:sp>
      <p:sp>
        <p:nvSpPr>
          <p:cNvPr id="153" name="Shape 153"/>
          <p:cNvSpPr>
            <a:spLocks noGrp="1"/>
          </p:cNvSpPr>
          <p:nvPr>
            <p:ph type="sldNum" sz="quarter" idx="2"/>
          </p:nvPr>
        </p:nvSpPr>
        <p:spPr>
          <a:xfrm>
            <a:off x="9322496" y="9034367"/>
            <a:ext cx="3026945" cy="371349"/>
          </a:xfrm>
          <a:prstGeom prst="rect">
            <a:avLst/>
          </a:prstGeom>
        </p:spPr>
        <p:txBody>
          <a:bodyPr wrap="square" lIns="65023" tIns="65023" rIns="65023" bIns="65023" anchor="ctr"/>
          <a:lstStyle>
            <a:lvl1pPr algn="r" defTabSz="457200"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>
            <a:spLocks noGrp="1"/>
          </p:cNvSpPr>
          <p:nvPr>
            <p:ph type="title"/>
          </p:nvPr>
        </p:nvSpPr>
        <p:spPr>
          <a:xfrm>
            <a:off x="650239" y="130952"/>
            <a:ext cx="11704322" cy="2144888"/>
          </a:xfrm>
          <a:prstGeom prst="rect">
            <a:avLst/>
          </a:prstGeom>
        </p:spPr>
        <p:txBody>
          <a:bodyPr lIns="65023" tIns="65023" rIns="65023" bIns="65023"/>
          <a:lstStyle>
            <a:lvl1pPr defTabSz="457200">
              <a:defRPr sz="62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Title Text</a:t>
            </a:r>
          </a:p>
        </p:txBody>
      </p:sp>
      <p:sp>
        <p:nvSpPr>
          <p:cNvPr id="161" name="Shape 161"/>
          <p:cNvSpPr>
            <a:spLocks noGrp="1"/>
          </p:cNvSpPr>
          <p:nvPr>
            <p:ph type="body" idx="1"/>
          </p:nvPr>
        </p:nvSpPr>
        <p:spPr>
          <a:xfrm>
            <a:off x="650239" y="2275839"/>
            <a:ext cx="11704322" cy="7477761"/>
          </a:xfrm>
          <a:prstGeom prst="rect">
            <a:avLst/>
          </a:prstGeom>
        </p:spPr>
        <p:txBody>
          <a:bodyPr lIns="65023" tIns="65023" rIns="65023" bIns="65023" anchor="t"/>
          <a:lstStyle>
            <a:lvl1pPr marL="471487" indent="-471487" defTabSz="457200">
              <a:spcBef>
                <a:spcPts val="700"/>
              </a:spcBef>
              <a:buSzPct val="100000"/>
              <a:buFont typeface="Arial"/>
              <a:defRPr sz="4400">
                <a:latin typeface="Calibri"/>
                <a:ea typeface="Calibri"/>
                <a:cs typeface="Calibri"/>
                <a:sym typeface="Calibri"/>
              </a:defRPr>
            </a:lvl1pPr>
            <a:lvl2pPr marL="906235" indent="-449035" defTabSz="457200">
              <a:spcBef>
                <a:spcPts val="700"/>
              </a:spcBef>
              <a:buSzPct val="100000"/>
              <a:buFont typeface="Arial"/>
              <a:buChar char="–"/>
              <a:defRPr sz="4400">
                <a:latin typeface="Calibri"/>
                <a:ea typeface="Calibri"/>
                <a:cs typeface="Calibri"/>
                <a:sym typeface="Calibri"/>
              </a:defRPr>
            </a:lvl2pPr>
            <a:lvl3pPr indent="-419100" defTabSz="457200">
              <a:spcBef>
                <a:spcPts val="700"/>
              </a:spcBef>
              <a:buSzPct val="100000"/>
              <a:buFont typeface="Arial"/>
              <a:defRPr sz="4400">
                <a:latin typeface="Calibri"/>
                <a:ea typeface="Calibri"/>
                <a:cs typeface="Calibri"/>
                <a:sym typeface="Calibri"/>
              </a:defRPr>
            </a:lvl3pPr>
            <a:lvl4pPr marL="1874520" indent="-502920" defTabSz="457200">
              <a:spcBef>
                <a:spcPts val="700"/>
              </a:spcBef>
              <a:buSzPct val="100000"/>
              <a:buFont typeface="Arial"/>
              <a:buChar char="–"/>
              <a:defRPr sz="4400">
                <a:latin typeface="Calibri"/>
                <a:ea typeface="Calibri"/>
                <a:cs typeface="Calibri"/>
                <a:sym typeface="Calibri"/>
              </a:defRPr>
            </a:lvl4pPr>
            <a:lvl5pPr marL="2331720" indent="-502920" defTabSz="457200">
              <a:spcBef>
                <a:spcPts val="700"/>
              </a:spcBef>
              <a:buSzPct val="100000"/>
              <a:buFont typeface="Arial"/>
              <a:buChar char="»"/>
              <a:defRPr sz="4400"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2" name="Shape 162"/>
          <p:cNvSpPr>
            <a:spLocks noGrp="1"/>
          </p:cNvSpPr>
          <p:nvPr>
            <p:ph type="sldNum" sz="quarter" idx="2"/>
          </p:nvPr>
        </p:nvSpPr>
        <p:spPr>
          <a:xfrm>
            <a:off x="9320107" y="9114112"/>
            <a:ext cx="3034454" cy="371349"/>
          </a:xfrm>
          <a:prstGeom prst="rect">
            <a:avLst/>
          </a:prstGeom>
        </p:spPr>
        <p:txBody>
          <a:bodyPr wrap="square" lIns="65023" tIns="65023" rIns="65023" bIns="65023" anchor="ctr"/>
          <a:lstStyle>
            <a:lvl1pPr algn="r" defTabSz="457200"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>
            <a:spLocks noGrp="1"/>
          </p:cNvSpPr>
          <p:nvPr>
            <p:ph type="sldNum" sz="quarter" idx="2"/>
          </p:nvPr>
        </p:nvSpPr>
        <p:spPr>
          <a:xfrm>
            <a:off x="9320107" y="8882098"/>
            <a:ext cx="3034454" cy="389270"/>
          </a:xfrm>
          <a:prstGeom prst="rect">
            <a:avLst/>
          </a:prstGeom>
        </p:spPr>
        <p:txBody>
          <a:bodyPr wrap="square" lIns="65023" tIns="65023" rIns="65023" bIns="65023"/>
          <a:lstStyle>
            <a:lvl1pPr algn="r" defTabSz="914400"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>
            <a:spLocks noGrp="1"/>
          </p:cNvSpPr>
          <p:nvPr>
            <p:ph type="sldNum" sz="quarter" idx="2"/>
          </p:nvPr>
        </p:nvSpPr>
        <p:spPr>
          <a:xfrm>
            <a:off x="9320107" y="9114112"/>
            <a:ext cx="3034454" cy="371349"/>
          </a:xfrm>
          <a:prstGeom prst="rect">
            <a:avLst/>
          </a:prstGeom>
        </p:spPr>
        <p:txBody>
          <a:bodyPr wrap="square" lIns="65023" tIns="65023" rIns="65023" bIns="65023" anchor="ctr"/>
          <a:lstStyle>
            <a:lvl1pPr algn="r" defTabSz="914400"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>
            <a:spLocks noGrp="1"/>
          </p:cNvSpPr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hape 3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>
            <a:spLocks noGrp="1"/>
          </p:cNvSpPr>
          <p:nvPr>
            <p:ph type="title"/>
          </p:nvPr>
        </p:nvSpPr>
        <p:spPr>
          <a:xfrm>
            <a:off x="650239" y="130952"/>
            <a:ext cx="11704322" cy="2144888"/>
          </a:xfrm>
          <a:prstGeom prst="rect">
            <a:avLst/>
          </a:prstGeom>
        </p:spPr>
        <p:txBody>
          <a:bodyPr lIns="65023" tIns="65023" rIns="65023" bIns="65023"/>
          <a:lstStyle>
            <a:lvl1pPr defTabSz="914400">
              <a:defRPr sz="62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Title Text</a:t>
            </a:r>
          </a:p>
        </p:txBody>
      </p:sp>
      <p:sp>
        <p:nvSpPr>
          <p:cNvPr id="184" name="Shape 184"/>
          <p:cNvSpPr>
            <a:spLocks noGrp="1"/>
          </p:cNvSpPr>
          <p:nvPr>
            <p:ph type="body" idx="1"/>
          </p:nvPr>
        </p:nvSpPr>
        <p:spPr>
          <a:xfrm>
            <a:off x="650239" y="2275839"/>
            <a:ext cx="11704322" cy="7477761"/>
          </a:xfrm>
          <a:prstGeom prst="rect">
            <a:avLst/>
          </a:prstGeom>
        </p:spPr>
        <p:txBody>
          <a:bodyPr lIns="65023" tIns="65023" rIns="65023" bIns="65023" anchor="t"/>
          <a:lstStyle>
            <a:lvl1pPr marL="471487" indent="-471487" defTabSz="914400">
              <a:spcBef>
                <a:spcPts val="700"/>
              </a:spcBef>
              <a:buSzPct val="100000"/>
              <a:buFont typeface="Arial"/>
              <a:defRPr sz="4400">
                <a:latin typeface="Calibri"/>
                <a:ea typeface="Calibri"/>
                <a:cs typeface="Calibri"/>
                <a:sym typeface="Calibri"/>
              </a:defRPr>
            </a:lvl1pPr>
            <a:lvl2pPr marL="906235" indent="-449035" defTabSz="914400">
              <a:spcBef>
                <a:spcPts val="700"/>
              </a:spcBef>
              <a:buSzPct val="100000"/>
              <a:buFont typeface="Arial"/>
              <a:buChar char="–"/>
              <a:defRPr sz="4400">
                <a:latin typeface="Calibri"/>
                <a:ea typeface="Calibri"/>
                <a:cs typeface="Calibri"/>
                <a:sym typeface="Calibri"/>
              </a:defRPr>
            </a:lvl2pPr>
            <a:lvl3pPr indent="-419100" defTabSz="914400">
              <a:spcBef>
                <a:spcPts val="700"/>
              </a:spcBef>
              <a:buSzPct val="100000"/>
              <a:buFont typeface="Arial"/>
              <a:defRPr sz="4400">
                <a:latin typeface="Calibri"/>
                <a:ea typeface="Calibri"/>
                <a:cs typeface="Calibri"/>
                <a:sym typeface="Calibri"/>
              </a:defRPr>
            </a:lvl3pPr>
            <a:lvl4pPr marL="1874520" indent="-502920" defTabSz="914400">
              <a:spcBef>
                <a:spcPts val="700"/>
              </a:spcBef>
              <a:buSzPct val="100000"/>
              <a:buFont typeface="Arial"/>
              <a:buChar char="–"/>
              <a:defRPr sz="4400">
                <a:latin typeface="Calibri"/>
                <a:ea typeface="Calibri"/>
                <a:cs typeface="Calibri"/>
                <a:sym typeface="Calibri"/>
              </a:defRPr>
            </a:lvl4pPr>
            <a:lvl5pPr marL="2331720" indent="-502920" defTabSz="914400">
              <a:spcBef>
                <a:spcPts val="700"/>
              </a:spcBef>
              <a:buSzPct val="100000"/>
              <a:buFont typeface="Arial"/>
              <a:buChar char="»"/>
              <a:defRPr sz="4400"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5" name="Shape 185"/>
          <p:cNvSpPr>
            <a:spLocks noGrp="1"/>
          </p:cNvSpPr>
          <p:nvPr>
            <p:ph type="sldNum" sz="quarter" idx="2"/>
          </p:nvPr>
        </p:nvSpPr>
        <p:spPr>
          <a:xfrm>
            <a:off x="9320107" y="9114112"/>
            <a:ext cx="3034454" cy="371349"/>
          </a:xfrm>
          <a:prstGeom prst="rect">
            <a:avLst/>
          </a:prstGeom>
        </p:spPr>
        <p:txBody>
          <a:bodyPr wrap="square" lIns="65023" tIns="65023" rIns="65023" bIns="65023" anchor="ctr"/>
          <a:lstStyle>
            <a:lvl1pPr algn="r" defTabSz="914400"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>
            <a:spLocks noGrp="1"/>
          </p:cNvSpPr>
          <p:nvPr>
            <p:ph type="title"/>
          </p:nvPr>
        </p:nvSpPr>
        <p:spPr>
          <a:xfrm>
            <a:off x="650239" y="130952"/>
            <a:ext cx="11704322" cy="2144888"/>
          </a:xfrm>
          <a:prstGeom prst="rect">
            <a:avLst/>
          </a:prstGeom>
        </p:spPr>
        <p:txBody>
          <a:bodyPr lIns="65023" tIns="65023" rIns="65023" bIns="65023"/>
          <a:lstStyle>
            <a:lvl1pPr defTabSz="914400">
              <a:defRPr sz="62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Title Text</a:t>
            </a:r>
          </a:p>
        </p:txBody>
      </p:sp>
      <p:sp>
        <p:nvSpPr>
          <p:cNvPr id="193" name="Shape 193"/>
          <p:cNvSpPr>
            <a:spLocks noGrp="1"/>
          </p:cNvSpPr>
          <p:nvPr>
            <p:ph type="body" idx="1"/>
          </p:nvPr>
        </p:nvSpPr>
        <p:spPr>
          <a:xfrm>
            <a:off x="650239" y="2275839"/>
            <a:ext cx="11704322" cy="7477761"/>
          </a:xfrm>
          <a:prstGeom prst="rect">
            <a:avLst/>
          </a:prstGeom>
        </p:spPr>
        <p:txBody>
          <a:bodyPr lIns="65023" tIns="65023" rIns="65023" bIns="65023" anchor="t"/>
          <a:lstStyle>
            <a:lvl1pPr marL="471487" indent="-471487" defTabSz="914400">
              <a:spcBef>
                <a:spcPts val="700"/>
              </a:spcBef>
              <a:buSzPct val="100000"/>
              <a:buFont typeface="Arial"/>
              <a:defRPr sz="4400">
                <a:latin typeface="Calibri"/>
                <a:ea typeface="Calibri"/>
                <a:cs typeface="Calibri"/>
                <a:sym typeface="Calibri"/>
              </a:defRPr>
            </a:lvl1pPr>
            <a:lvl2pPr marL="906235" indent="-449035" defTabSz="914400">
              <a:spcBef>
                <a:spcPts val="700"/>
              </a:spcBef>
              <a:buSzPct val="100000"/>
              <a:buFont typeface="Arial"/>
              <a:buChar char="–"/>
              <a:defRPr sz="4400">
                <a:latin typeface="Calibri"/>
                <a:ea typeface="Calibri"/>
                <a:cs typeface="Calibri"/>
                <a:sym typeface="Calibri"/>
              </a:defRPr>
            </a:lvl2pPr>
            <a:lvl3pPr indent="-419100" defTabSz="914400">
              <a:spcBef>
                <a:spcPts val="700"/>
              </a:spcBef>
              <a:buSzPct val="100000"/>
              <a:buFont typeface="Arial"/>
              <a:defRPr sz="4400">
                <a:latin typeface="Calibri"/>
                <a:ea typeface="Calibri"/>
                <a:cs typeface="Calibri"/>
                <a:sym typeface="Calibri"/>
              </a:defRPr>
            </a:lvl3pPr>
            <a:lvl4pPr marL="1874520" indent="-502920" defTabSz="914400">
              <a:spcBef>
                <a:spcPts val="700"/>
              </a:spcBef>
              <a:buSzPct val="100000"/>
              <a:buFont typeface="Arial"/>
              <a:buChar char="–"/>
              <a:defRPr sz="4400">
                <a:latin typeface="Calibri"/>
                <a:ea typeface="Calibri"/>
                <a:cs typeface="Calibri"/>
                <a:sym typeface="Calibri"/>
              </a:defRPr>
            </a:lvl4pPr>
            <a:lvl5pPr marL="2331720" indent="-502920" defTabSz="914400">
              <a:spcBef>
                <a:spcPts val="700"/>
              </a:spcBef>
              <a:buSzPct val="100000"/>
              <a:buFont typeface="Arial"/>
              <a:buChar char="»"/>
              <a:defRPr sz="4400"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4" name="Shape 194"/>
          <p:cNvSpPr>
            <a:spLocks noGrp="1"/>
          </p:cNvSpPr>
          <p:nvPr>
            <p:ph type="sldNum" sz="quarter" idx="2"/>
          </p:nvPr>
        </p:nvSpPr>
        <p:spPr>
          <a:xfrm>
            <a:off x="9320107" y="9114112"/>
            <a:ext cx="3034454" cy="371349"/>
          </a:xfrm>
          <a:prstGeom prst="rect">
            <a:avLst/>
          </a:prstGeom>
        </p:spPr>
        <p:txBody>
          <a:bodyPr wrap="square" lIns="65023" tIns="65023" rIns="65023" bIns="65023" anchor="ctr"/>
          <a:lstStyle>
            <a:lvl1pPr algn="r" defTabSz="914400"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>
            <a:spLocks noGrp="1"/>
          </p:cNvSpPr>
          <p:nvPr>
            <p:ph type="title"/>
          </p:nvPr>
        </p:nvSpPr>
        <p:spPr>
          <a:xfrm>
            <a:off x="650239" y="130952"/>
            <a:ext cx="11704322" cy="2144888"/>
          </a:xfrm>
          <a:prstGeom prst="rect">
            <a:avLst/>
          </a:prstGeom>
        </p:spPr>
        <p:txBody>
          <a:bodyPr lIns="65023" tIns="65023" rIns="65023" bIns="65023"/>
          <a:lstStyle>
            <a:lvl1pPr defTabSz="914400">
              <a:defRPr sz="62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Title Text</a:t>
            </a:r>
          </a:p>
        </p:txBody>
      </p:sp>
      <p:sp>
        <p:nvSpPr>
          <p:cNvPr id="202" name="Shape 202"/>
          <p:cNvSpPr>
            <a:spLocks noGrp="1"/>
          </p:cNvSpPr>
          <p:nvPr>
            <p:ph type="body" idx="1"/>
          </p:nvPr>
        </p:nvSpPr>
        <p:spPr>
          <a:xfrm>
            <a:off x="650239" y="2275839"/>
            <a:ext cx="11704322" cy="7477761"/>
          </a:xfrm>
          <a:prstGeom prst="rect">
            <a:avLst/>
          </a:prstGeom>
        </p:spPr>
        <p:txBody>
          <a:bodyPr lIns="65023" tIns="65023" rIns="65023" bIns="65023" anchor="t"/>
          <a:lstStyle>
            <a:lvl1pPr marL="471487" indent="-471487" defTabSz="914400">
              <a:spcBef>
                <a:spcPts val="700"/>
              </a:spcBef>
              <a:buSzPct val="100000"/>
              <a:buFont typeface="Arial"/>
              <a:defRPr sz="4400">
                <a:latin typeface="Calibri"/>
                <a:ea typeface="Calibri"/>
                <a:cs typeface="Calibri"/>
                <a:sym typeface="Calibri"/>
              </a:defRPr>
            </a:lvl1pPr>
            <a:lvl2pPr marL="906235" indent="-449035" defTabSz="914400">
              <a:spcBef>
                <a:spcPts val="700"/>
              </a:spcBef>
              <a:buSzPct val="100000"/>
              <a:buFont typeface="Arial"/>
              <a:buChar char="–"/>
              <a:defRPr sz="4400">
                <a:latin typeface="Calibri"/>
                <a:ea typeface="Calibri"/>
                <a:cs typeface="Calibri"/>
                <a:sym typeface="Calibri"/>
              </a:defRPr>
            </a:lvl2pPr>
            <a:lvl3pPr indent="-419100" defTabSz="914400">
              <a:spcBef>
                <a:spcPts val="700"/>
              </a:spcBef>
              <a:buSzPct val="100000"/>
              <a:buFont typeface="Arial"/>
              <a:defRPr sz="4400">
                <a:latin typeface="Calibri"/>
                <a:ea typeface="Calibri"/>
                <a:cs typeface="Calibri"/>
                <a:sym typeface="Calibri"/>
              </a:defRPr>
            </a:lvl3pPr>
            <a:lvl4pPr marL="1874520" indent="-502920" defTabSz="914400">
              <a:spcBef>
                <a:spcPts val="700"/>
              </a:spcBef>
              <a:buSzPct val="100000"/>
              <a:buFont typeface="Arial"/>
              <a:buChar char="–"/>
              <a:defRPr sz="4400">
                <a:latin typeface="Calibri"/>
                <a:ea typeface="Calibri"/>
                <a:cs typeface="Calibri"/>
                <a:sym typeface="Calibri"/>
              </a:defRPr>
            </a:lvl4pPr>
            <a:lvl5pPr marL="2331720" indent="-502920" defTabSz="914400">
              <a:spcBef>
                <a:spcPts val="700"/>
              </a:spcBef>
              <a:buSzPct val="100000"/>
              <a:buFont typeface="Arial"/>
              <a:buChar char="»"/>
              <a:defRPr sz="4400"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3" name="Shape 203"/>
          <p:cNvSpPr>
            <a:spLocks noGrp="1"/>
          </p:cNvSpPr>
          <p:nvPr>
            <p:ph type="sldNum" sz="quarter" idx="2"/>
          </p:nvPr>
        </p:nvSpPr>
        <p:spPr>
          <a:xfrm>
            <a:off x="9320107" y="9114112"/>
            <a:ext cx="3034454" cy="371349"/>
          </a:xfrm>
          <a:prstGeom prst="rect">
            <a:avLst/>
          </a:prstGeom>
        </p:spPr>
        <p:txBody>
          <a:bodyPr wrap="square" lIns="65023" tIns="65023" rIns="65023" bIns="65023" anchor="ctr"/>
          <a:lstStyle>
            <a:lvl1pPr algn="r" defTabSz="914400"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>
            <a:spLocks noGrp="1"/>
          </p:cNvSpPr>
          <p:nvPr>
            <p:ph type="title"/>
          </p:nvPr>
        </p:nvSpPr>
        <p:spPr>
          <a:xfrm>
            <a:off x="650239" y="130952"/>
            <a:ext cx="11704322" cy="2144888"/>
          </a:xfrm>
          <a:prstGeom prst="rect">
            <a:avLst/>
          </a:prstGeom>
        </p:spPr>
        <p:txBody>
          <a:bodyPr lIns="65023" tIns="65023" rIns="65023" bIns="65023"/>
          <a:lstStyle>
            <a:lvl1pPr defTabSz="914400">
              <a:defRPr sz="62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Title Text</a:t>
            </a:r>
          </a:p>
        </p:txBody>
      </p:sp>
      <p:sp>
        <p:nvSpPr>
          <p:cNvPr id="211" name="Shape 211"/>
          <p:cNvSpPr>
            <a:spLocks noGrp="1"/>
          </p:cNvSpPr>
          <p:nvPr>
            <p:ph type="body" idx="1"/>
          </p:nvPr>
        </p:nvSpPr>
        <p:spPr>
          <a:xfrm>
            <a:off x="650239" y="2275839"/>
            <a:ext cx="11704322" cy="7477761"/>
          </a:xfrm>
          <a:prstGeom prst="rect">
            <a:avLst/>
          </a:prstGeom>
        </p:spPr>
        <p:txBody>
          <a:bodyPr lIns="65023" tIns="65023" rIns="65023" bIns="65023" anchor="t"/>
          <a:lstStyle>
            <a:lvl1pPr marL="471487" indent="-471487" defTabSz="914400">
              <a:spcBef>
                <a:spcPts val="700"/>
              </a:spcBef>
              <a:buSzPct val="100000"/>
              <a:buFont typeface="Arial"/>
              <a:defRPr sz="4400">
                <a:latin typeface="Calibri"/>
                <a:ea typeface="Calibri"/>
                <a:cs typeface="Calibri"/>
                <a:sym typeface="Calibri"/>
              </a:defRPr>
            </a:lvl1pPr>
            <a:lvl2pPr marL="906235" indent="-449035" defTabSz="914400">
              <a:spcBef>
                <a:spcPts val="700"/>
              </a:spcBef>
              <a:buSzPct val="100000"/>
              <a:buFont typeface="Arial"/>
              <a:buChar char="–"/>
              <a:defRPr sz="4400">
                <a:latin typeface="Calibri"/>
                <a:ea typeface="Calibri"/>
                <a:cs typeface="Calibri"/>
                <a:sym typeface="Calibri"/>
              </a:defRPr>
            </a:lvl2pPr>
            <a:lvl3pPr indent="-419100" defTabSz="914400">
              <a:spcBef>
                <a:spcPts val="700"/>
              </a:spcBef>
              <a:buSzPct val="100000"/>
              <a:buFont typeface="Arial"/>
              <a:defRPr sz="4400">
                <a:latin typeface="Calibri"/>
                <a:ea typeface="Calibri"/>
                <a:cs typeface="Calibri"/>
                <a:sym typeface="Calibri"/>
              </a:defRPr>
            </a:lvl3pPr>
            <a:lvl4pPr marL="1874520" indent="-502920" defTabSz="914400">
              <a:spcBef>
                <a:spcPts val="700"/>
              </a:spcBef>
              <a:buSzPct val="100000"/>
              <a:buFont typeface="Arial"/>
              <a:buChar char="–"/>
              <a:defRPr sz="4400">
                <a:latin typeface="Calibri"/>
                <a:ea typeface="Calibri"/>
                <a:cs typeface="Calibri"/>
                <a:sym typeface="Calibri"/>
              </a:defRPr>
            </a:lvl4pPr>
            <a:lvl5pPr marL="2331720" indent="-502920" defTabSz="914400">
              <a:spcBef>
                <a:spcPts val="700"/>
              </a:spcBef>
              <a:buSzPct val="100000"/>
              <a:buFont typeface="Arial"/>
              <a:buChar char="»"/>
              <a:defRPr sz="4400"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12" name="Shape 212"/>
          <p:cNvSpPr>
            <a:spLocks noGrp="1"/>
          </p:cNvSpPr>
          <p:nvPr>
            <p:ph type="sldNum" sz="quarter" idx="2"/>
          </p:nvPr>
        </p:nvSpPr>
        <p:spPr>
          <a:xfrm>
            <a:off x="9320107" y="9114112"/>
            <a:ext cx="3034454" cy="371349"/>
          </a:xfrm>
          <a:prstGeom prst="rect">
            <a:avLst/>
          </a:prstGeom>
        </p:spPr>
        <p:txBody>
          <a:bodyPr wrap="square" lIns="65023" tIns="65023" rIns="65023" bIns="65023" anchor="ctr"/>
          <a:lstStyle>
            <a:lvl1pPr algn="r" defTabSz="914400"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>
            <a:spLocks noGrp="1"/>
          </p:cNvSpPr>
          <p:nvPr>
            <p:ph type="title"/>
          </p:nvPr>
        </p:nvSpPr>
        <p:spPr>
          <a:xfrm>
            <a:off x="650239" y="130952"/>
            <a:ext cx="11704322" cy="2144888"/>
          </a:xfrm>
          <a:prstGeom prst="rect">
            <a:avLst/>
          </a:prstGeom>
        </p:spPr>
        <p:txBody>
          <a:bodyPr lIns="65023" tIns="65023" rIns="65023" bIns="65023">
            <a:noAutofit/>
          </a:bodyPr>
          <a:lstStyle>
            <a:lvl1pPr defTabSz="914400">
              <a:defRPr sz="6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220" name="Shape 220"/>
          <p:cNvSpPr>
            <a:spLocks noGrp="1"/>
          </p:cNvSpPr>
          <p:nvPr>
            <p:ph type="body" idx="1"/>
          </p:nvPr>
        </p:nvSpPr>
        <p:spPr>
          <a:xfrm>
            <a:off x="650239" y="2275839"/>
            <a:ext cx="11704322" cy="7477761"/>
          </a:xfrm>
          <a:prstGeom prst="rect">
            <a:avLst/>
          </a:prstGeom>
        </p:spPr>
        <p:txBody>
          <a:bodyPr lIns="65023" tIns="65023" rIns="65023" bIns="65023" anchor="t">
            <a:noAutofit/>
          </a:bodyPr>
          <a:lstStyle>
            <a:lvl1pPr marL="471487" indent="-471487" defTabSz="914400">
              <a:spcBef>
                <a:spcPts val="700"/>
              </a:spcBef>
              <a:buSzPct val="100000"/>
              <a:defRPr sz="4400">
                <a:latin typeface="Arial"/>
                <a:ea typeface="Arial"/>
                <a:cs typeface="Arial"/>
                <a:sym typeface="Arial"/>
              </a:defRPr>
            </a:lvl1pPr>
            <a:lvl2pPr marL="906235" indent="-449035" defTabSz="914400">
              <a:spcBef>
                <a:spcPts val="700"/>
              </a:spcBef>
              <a:buSzPct val="100000"/>
              <a:buChar char="–"/>
              <a:defRPr sz="4400">
                <a:latin typeface="Arial"/>
                <a:ea typeface="Arial"/>
                <a:cs typeface="Arial"/>
                <a:sym typeface="Arial"/>
              </a:defRPr>
            </a:lvl2pPr>
            <a:lvl3pPr indent="-419100" defTabSz="914400">
              <a:spcBef>
                <a:spcPts val="700"/>
              </a:spcBef>
              <a:buSzPct val="100000"/>
              <a:defRPr sz="4400">
                <a:latin typeface="Arial"/>
                <a:ea typeface="Arial"/>
                <a:cs typeface="Arial"/>
                <a:sym typeface="Arial"/>
              </a:defRPr>
            </a:lvl3pPr>
            <a:lvl4pPr marL="1874520" indent="-502920" defTabSz="914400">
              <a:spcBef>
                <a:spcPts val="700"/>
              </a:spcBef>
              <a:buSzPct val="100000"/>
              <a:buChar char="–"/>
              <a:defRPr sz="4400">
                <a:latin typeface="Arial"/>
                <a:ea typeface="Arial"/>
                <a:cs typeface="Arial"/>
                <a:sym typeface="Arial"/>
              </a:defRPr>
            </a:lvl4pPr>
            <a:lvl5pPr marL="2331720" indent="-502920" defTabSz="914400">
              <a:spcBef>
                <a:spcPts val="700"/>
              </a:spcBef>
              <a:buSzPct val="100000"/>
              <a:buChar char="»"/>
              <a:defRPr sz="4400"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1" name="Shape 221"/>
          <p:cNvSpPr>
            <a:spLocks noGrp="1"/>
          </p:cNvSpPr>
          <p:nvPr>
            <p:ph type="sldNum" sz="quarter" idx="2"/>
          </p:nvPr>
        </p:nvSpPr>
        <p:spPr>
          <a:xfrm>
            <a:off x="9320107" y="8882098"/>
            <a:ext cx="3034454" cy="389270"/>
          </a:xfrm>
          <a:prstGeom prst="rect">
            <a:avLst/>
          </a:prstGeom>
        </p:spPr>
        <p:txBody>
          <a:bodyPr wrap="square" lIns="65023" tIns="65023" rIns="65023" bIns="65023"/>
          <a:lstStyle>
            <a:lvl1pPr algn="r" defTabSz="914400"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>
            <a:spLocks noGrp="1"/>
          </p:cNvSpPr>
          <p:nvPr>
            <p:ph type="title"/>
          </p:nvPr>
        </p:nvSpPr>
        <p:spPr>
          <a:xfrm>
            <a:off x="650239" y="130952"/>
            <a:ext cx="11704322" cy="2144888"/>
          </a:xfrm>
          <a:prstGeom prst="rect">
            <a:avLst/>
          </a:prstGeom>
        </p:spPr>
        <p:txBody>
          <a:bodyPr lIns="65023" tIns="65023" rIns="65023" bIns="65023"/>
          <a:lstStyle>
            <a:lvl1pPr defTabSz="457200">
              <a:defRPr sz="62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Title Text</a:t>
            </a:r>
          </a:p>
        </p:txBody>
      </p:sp>
      <p:sp>
        <p:nvSpPr>
          <p:cNvPr id="229" name="Shape 229"/>
          <p:cNvSpPr>
            <a:spLocks noGrp="1"/>
          </p:cNvSpPr>
          <p:nvPr>
            <p:ph type="body" idx="1"/>
          </p:nvPr>
        </p:nvSpPr>
        <p:spPr>
          <a:xfrm>
            <a:off x="650239" y="2275839"/>
            <a:ext cx="11704322" cy="7477761"/>
          </a:xfrm>
          <a:prstGeom prst="rect">
            <a:avLst/>
          </a:prstGeom>
        </p:spPr>
        <p:txBody>
          <a:bodyPr lIns="65023" tIns="65023" rIns="65023" bIns="65023" anchor="t"/>
          <a:lstStyle>
            <a:lvl1pPr marL="471487" indent="-471487" defTabSz="457200">
              <a:spcBef>
                <a:spcPts val="700"/>
              </a:spcBef>
              <a:buSzPct val="100000"/>
              <a:buFont typeface="Arial"/>
              <a:defRPr sz="4400">
                <a:latin typeface="Calibri"/>
                <a:ea typeface="Calibri"/>
                <a:cs typeface="Calibri"/>
                <a:sym typeface="Calibri"/>
              </a:defRPr>
            </a:lvl1pPr>
            <a:lvl2pPr marL="906235" indent="-449035" defTabSz="457200">
              <a:spcBef>
                <a:spcPts val="700"/>
              </a:spcBef>
              <a:buSzPct val="100000"/>
              <a:buFont typeface="Arial"/>
              <a:buChar char="–"/>
              <a:defRPr sz="4400">
                <a:latin typeface="Calibri"/>
                <a:ea typeface="Calibri"/>
                <a:cs typeface="Calibri"/>
                <a:sym typeface="Calibri"/>
              </a:defRPr>
            </a:lvl2pPr>
            <a:lvl3pPr indent="-419100" defTabSz="457200">
              <a:spcBef>
                <a:spcPts val="700"/>
              </a:spcBef>
              <a:buSzPct val="100000"/>
              <a:buFont typeface="Arial"/>
              <a:defRPr sz="4400">
                <a:latin typeface="Calibri"/>
                <a:ea typeface="Calibri"/>
                <a:cs typeface="Calibri"/>
                <a:sym typeface="Calibri"/>
              </a:defRPr>
            </a:lvl3pPr>
            <a:lvl4pPr marL="1874520" indent="-502920" defTabSz="457200">
              <a:spcBef>
                <a:spcPts val="700"/>
              </a:spcBef>
              <a:buSzPct val="100000"/>
              <a:buFont typeface="Arial"/>
              <a:buChar char="–"/>
              <a:defRPr sz="4400">
                <a:latin typeface="Calibri"/>
                <a:ea typeface="Calibri"/>
                <a:cs typeface="Calibri"/>
                <a:sym typeface="Calibri"/>
              </a:defRPr>
            </a:lvl4pPr>
            <a:lvl5pPr marL="2331720" indent="-502920" defTabSz="457200">
              <a:spcBef>
                <a:spcPts val="700"/>
              </a:spcBef>
              <a:buSzPct val="100000"/>
              <a:buFont typeface="Arial"/>
              <a:buChar char="»"/>
              <a:defRPr sz="4400"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0" name="Shape 230"/>
          <p:cNvSpPr>
            <a:spLocks noGrp="1"/>
          </p:cNvSpPr>
          <p:nvPr>
            <p:ph type="sldNum" sz="quarter" idx="2"/>
          </p:nvPr>
        </p:nvSpPr>
        <p:spPr>
          <a:xfrm>
            <a:off x="9320107" y="9114112"/>
            <a:ext cx="3034454" cy="371349"/>
          </a:xfrm>
          <a:prstGeom prst="rect">
            <a:avLst/>
          </a:prstGeom>
        </p:spPr>
        <p:txBody>
          <a:bodyPr wrap="square" lIns="65023" tIns="65023" rIns="65023" bIns="65023" anchor="ctr"/>
          <a:lstStyle>
            <a:lvl1pPr algn="r" defTabSz="457200"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bg>
      <p:bgPr>
        <a:gradFill flip="none" rotWithShape="1">
          <a:gsLst>
            <a:gs pos="0">
              <a:srgbClr val="FFFFFF"/>
            </a:gs>
            <a:gs pos="100000">
              <a:srgbClr val="FFFFFF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>
            <a:spLocks noGrp="1"/>
          </p:cNvSpPr>
          <p:nvPr>
            <p:ph type="sldNum" sz="quarter" idx="2"/>
          </p:nvPr>
        </p:nvSpPr>
        <p:spPr>
          <a:xfrm>
            <a:off x="11631514" y="9016646"/>
            <a:ext cx="397927" cy="390175"/>
          </a:xfrm>
          <a:prstGeom prst="rect">
            <a:avLst/>
          </a:prstGeom>
        </p:spPr>
        <p:txBody>
          <a:bodyPr lIns="65476" tIns="65476" rIns="65476" bIns="65476" anchor="ctr"/>
          <a:lstStyle>
            <a:lvl1pPr algn="r" defTabSz="914400"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bg>
      <p:bgPr>
        <a:gradFill flip="none" rotWithShape="1">
          <a:gsLst>
            <a:gs pos="0">
              <a:srgbClr val="FFFFFF"/>
            </a:gs>
            <a:gs pos="100000">
              <a:srgbClr val="FFFFFF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>
            <a:spLocks noGrp="1"/>
          </p:cNvSpPr>
          <p:nvPr>
            <p:ph type="sldNum" sz="quarter" idx="2"/>
          </p:nvPr>
        </p:nvSpPr>
        <p:spPr>
          <a:xfrm>
            <a:off x="11631514" y="9016646"/>
            <a:ext cx="397927" cy="390175"/>
          </a:xfrm>
          <a:prstGeom prst="rect">
            <a:avLst/>
          </a:prstGeom>
        </p:spPr>
        <p:txBody>
          <a:bodyPr lIns="65476" tIns="65476" rIns="65476" bIns="65476" anchor="ctr"/>
          <a:lstStyle>
            <a:lvl1pPr algn="r" defTabSz="914400"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245" name="Shape 245"/>
          <p:cNvSpPr>
            <a:spLocks noGrp="1"/>
          </p:cNvSpPr>
          <p:nvPr>
            <p:ph type="title"/>
          </p:nvPr>
        </p:nvSpPr>
        <p:spPr>
          <a:xfrm>
            <a:off x="975359" y="108373"/>
            <a:ext cx="11054082" cy="2167467"/>
          </a:xfrm>
          <a:prstGeom prst="rect">
            <a:avLst/>
          </a:prstGeom>
        </p:spPr>
        <p:txBody>
          <a:bodyPr lIns="65476" tIns="65476" rIns="65476" bIns="65476">
            <a:noAutofit/>
          </a:bodyPr>
          <a:lstStyle>
            <a:lvl1pPr defTabSz="914400">
              <a:defRPr sz="62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Title Text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61" name="Shape 26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>
            <a:lvl1pPr marL="444500" indent="-444500">
              <a:spcBef>
                <a:spcPts val="1000"/>
              </a:spcBef>
              <a:defRPr sz="5600"/>
            </a:lvl1pPr>
            <a:lvl2pPr>
              <a:spcBef>
                <a:spcPts val="1000"/>
              </a:spcBef>
              <a:defRPr sz="4800"/>
            </a:lvl2pPr>
            <a:lvl3pPr>
              <a:spcBef>
                <a:spcPts val="1000"/>
              </a:spcBef>
            </a:lvl3pPr>
            <a:lvl4pPr>
              <a:spcBef>
                <a:spcPts val="1000"/>
              </a:spcBef>
            </a:lvl4pPr>
            <a:lvl5pPr>
              <a:spcBef>
                <a:spcPts val="1000"/>
              </a:spcBef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62" name="Shape 26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>
            <a:spLocks noGrp="1"/>
          </p:cNvSpPr>
          <p:nvPr>
            <p:ph type="pic" sz="half" idx="13"/>
          </p:nvPr>
        </p:nvSpPr>
        <p:spPr>
          <a:xfrm>
            <a:off x="6718300" y="635000"/>
            <a:ext cx="5334000" cy="8229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Shape 39"/>
          <p:cNvSpPr>
            <a:spLocks noGrp="1"/>
          </p:cNvSpPr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40" name="Shape 40"/>
          <p:cNvSpPr>
            <a:spLocks noGrp="1"/>
          </p:cNvSpPr>
          <p:nvPr>
            <p:ph type="body" sz="quarter" idx="1"/>
          </p:nvPr>
        </p:nvSpPr>
        <p:spPr>
          <a:xfrm>
            <a:off x="952500" y="4762500"/>
            <a:ext cx="5334000" cy="4102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hape 4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hape 4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title"/>
          </p:nvPr>
        </p:nvSpPr>
        <p:spPr>
          <a:xfrm>
            <a:off x="952500" y="23876"/>
            <a:ext cx="11099800" cy="1622044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Shape 57"/>
          <p:cNvSpPr>
            <a:spLocks noGrp="1"/>
          </p:cNvSpPr>
          <p:nvPr>
            <p:ph type="body" idx="1"/>
          </p:nvPr>
        </p:nvSpPr>
        <p:spPr>
          <a:xfrm>
            <a:off x="952500" y="1901952"/>
            <a:ext cx="11099800" cy="6988048"/>
          </a:xfrm>
          <a:prstGeom prst="rect">
            <a:avLst/>
          </a:prstGeom>
        </p:spPr>
        <p:txBody>
          <a:bodyPr anchor="t"/>
          <a:lstStyle>
            <a:lvl1pPr marL="444500" indent="-444500">
              <a:spcBef>
                <a:spcPts val="2200"/>
              </a:spcBef>
              <a:defRPr sz="5500"/>
            </a:lvl1pPr>
            <a:lvl2pPr>
              <a:spcBef>
                <a:spcPts val="2200"/>
              </a:spcBef>
              <a:defRPr sz="4500"/>
            </a:lvl2pPr>
            <a:lvl3pPr>
              <a:spcBef>
                <a:spcPts val="2200"/>
              </a:spcBef>
            </a:lvl3pPr>
            <a:lvl4pPr>
              <a:spcBef>
                <a:spcPts val="2200"/>
              </a:spcBef>
            </a:lvl4pPr>
            <a:lvl5pPr>
              <a:spcBef>
                <a:spcPts val="2200"/>
              </a:spcBef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-18796" y="9385852"/>
            <a:ext cx="3236976" cy="365760"/>
          </a:xfrm>
          <a:prstGeom prst="rect">
            <a:avLst/>
          </a:prstGeom>
          <a:solidFill>
            <a:schemeClr val="accent5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October 25, 2016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3218180" y="9385852"/>
            <a:ext cx="3091688" cy="36576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CCS’16, Vienna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6291072" y="9385974"/>
            <a:ext cx="6713728" cy="365760"/>
          </a:xfrm>
          <a:prstGeom prst="rect">
            <a:avLst/>
          </a:prstGeom>
          <a:solidFill>
            <a:schemeClr val="accent5">
              <a:lumMod val="7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Town Crier: An Authenticated Data Feed for Smart Contracts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/>
          </p:cNvSpPr>
          <p:nvPr>
            <p:ph type="pic" sz="half" idx="13"/>
          </p:nvPr>
        </p:nvSpPr>
        <p:spPr>
          <a:xfrm>
            <a:off x="6718300" y="26035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Shape 6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Shape 67"/>
          <p:cNvSpPr>
            <a:spLocks noGrp="1"/>
          </p:cNvSpPr>
          <p:nvPr>
            <p:ph type="body" sz="half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hape 6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/>
          </p:cNvSpPr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hape 7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/>
          </p:cNvSpPr>
          <p:nvPr>
            <p:ph type="pic" sz="half" idx="13"/>
          </p:nvPr>
        </p:nvSpPr>
        <p:spPr>
          <a:xfrm>
            <a:off x="952500" y="889000"/>
            <a:ext cx="5334000" cy="7975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Shape 84"/>
          <p:cNvSpPr>
            <a:spLocks noGrp="1"/>
          </p:cNvSpPr>
          <p:nvPr>
            <p:ph type="pic" sz="quarter" idx="14"/>
          </p:nvPr>
        </p:nvSpPr>
        <p:spPr>
          <a:xfrm>
            <a:off x="6718300" y="50927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Shape 85"/>
          <p:cNvSpPr>
            <a:spLocks noGrp="1"/>
          </p:cNvSpPr>
          <p:nvPr>
            <p:ph type="pic" sz="quarter" idx="15"/>
          </p:nvPr>
        </p:nvSpPr>
        <p:spPr>
          <a:xfrm>
            <a:off x="6724518" y="889000"/>
            <a:ext cx="5334001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hape 8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/>
          </p:cNvSpPr>
          <p:nvPr>
            <p:ph type="body" sz="quarter" idx="13"/>
          </p:nvPr>
        </p:nvSpPr>
        <p:spPr>
          <a:xfrm>
            <a:off x="1270000" y="6362700"/>
            <a:ext cx="10464800" cy="4699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/>
            </a:lvl1pPr>
          </a:lstStyle>
          <a:p>
            <a:r>
              <a:t>–Johnny Appleseed</a:t>
            </a:r>
          </a:p>
        </p:txBody>
      </p:sp>
      <p:sp>
        <p:nvSpPr>
          <p:cNvPr id="94" name="Shape 94"/>
          <p:cNvSpPr>
            <a:spLocks noGrp="1"/>
          </p:cNvSpPr>
          <p:nvPr>
            <p:ph type="body" sz="quarter" idx="14"/>
          </p:nvPr>
        </p:nvSpPr>
        <p:spPr>
          <a:xfrm>
            <a:off x="1270000" y="4267200"/>
            <a:ext cx="10464800" cy="6858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/>
            </a:lvl1pPr>
          </a:lstStyle>
          <a:p>
            <a:r>
              <a:t>“Type a quote here.” </a:t>
            </a:r>
          </a:p>
        </p:txBody>
      </p:sp>
      <p:sp>
        <p:nvSpPr>
          <p:cNvPr id="95" name="Shape 9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6290868" y="9251950"/>
            <a:ext cx="410369" cy="37959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/>
            </a:lvl1pPr>
          </a:lstStyle>
          <a:p>
            <a:fld id="{86CB4B4D-7CA3-9044-876B-883B54F8677D}" type="slidenum">
              <a:rPr lang="mr-IN" smtClean="0"/>
              <a:pPr/>
              <a:t>‹#›</a:t>
            </a:fld>
            <a:endParaRPr lang="mr-IN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"/>
          </p:nvPr>
        </p:nvSpPr>
        <p:spPr>
          <a:xfrm>
            <a:off x="893763" y="9040813"/>
            <a:ext cx="2925762" cy="5191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F2D0EC-C780-F641-B41D-689986F62727}" type="datetimeFigureOut">
              <a:rPr lang="en-US" smtClean="0"/>
              <a:t>11/3/2016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3"/>
          </p:nvPr>
        </p:nvSpPr>
        <p:spPr>
          <a:xfrm>
            <a:off x="4308475" y="9040813"/>
            <a:ext cx="4387850" cy="5191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0" r:id="rId21"/>
    <p:sldLayoutId id="2147483671" r:id="rId22"/>
    <p:sldLayoutId id="2147483672" r:id="rId23"/>
    <p:sldLayoutId id="2147483673" r:id="rId24"/>
    <p:sldLayoutId id="2147483674" r:id="rId25"/>
    <p:sldLayoutId id="2147483675" r:id="rId26"/>
    <p:sldLayoutId id="2147483676" r:id="rId27"/>
    <p:sldLayoutId id="2147483678" r:id="rId28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290945" marR="0" indent="-290945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jpeg"/><Relationship Id="rId9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4.jpeg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8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5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9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5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0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29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1.xml"/><Relationship Id="rId6" Type="http://schemas.openxmlformats.org/officeDocument/2006/relationships/image" Target="../media/image28.png"/><Relationship Id="rId5" Type="http://schemas.openxmlformats.org/officeDocument/2006/relationships/image" Target="../media/image3.png"/><Relationship Id="rId4" Type="http://schemas.openxmlformats.org/officeDocument/2006/relationships/image" Target="../media/image24.jpeg"/><Relationship Id="rId9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10" Type="http://schemas.openxmlformats.org/officeDocument/2006/relationships/image" Target="../media/image27.png"/><Relationship Id="rId4" Type="http://schemas.openxmlformats.org/officeDocument/2006/relationships/image" Target="../media/image3.png"/><Relationship Id="rId9" Type="http://schemas.openxmlformats.org/officeDocument/2006/relationships/image" Target="../media/image24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4.jpeg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3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4.jpeg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4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4.jpeg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5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10" Type="http://schemas.openxmlformats.org/officeDocument/2006/relationships/image" Target="../media/image37.emf"/><Relationship Id="rId4" Type="http://schemas.openxmlformats.org/officeDocument/2006/relationships/image" Target="../media/image3.png"/><Relationship Id="rId9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.png"/><Relationship Id="rId7" Type="http://schemas.openxmlformats.org/officeDocument/2006/relationships/image" Target="../media/image27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7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6.xml"/><Relationship Id="rId6" Type="http://schemas.openxmlformats.org/officeDocument/2006/relationships/image" Target="../media/image36.png"/><Relationship Id="rId5" Type="http://schemas.openxmlformats.org/officeDocument/2006/relationships/image" Target="../media/image5.png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7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7.xml"/><Relationship Id="rId6" Type="http://schemas.openxmlformats.org/officeDocument/2006/relationships/image" Target="../media/image36.png"/><Relationship Id="rId5" Type="http://schemas.openxmlformats.org/officeDocument/2006/relationships/image" Target="../media/image5.png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4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3.png"/><Relationship Id="rId9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29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8.xml"/><Relationship Id="rId6" Type="http://schemas.openxmlformats.org/officeDocument/2006/relationships/image" Target="../media/image28.png"/><Relationship Id="rId5" Type="http://schemas.openxmlformats.org/officeDocument/2006/relationships/image" Target="../media/image3.png"/><Relationship Id="rId10" Type="http://schemas.openxmlformats.org/officeDocument/2006/relationships/image" Target="../media/image36.png"/><Relationship Id="rId4" Type="http://schemas.openxmlformats.org/officeDocument/2006/relationships/image" Target="../media/image24.jpeg"/><Relationship Id="rId9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0.xml"/><Relationship Id="rId6" Type="http://schemas.openxmlformats.org/officeDocument/2006/relationships/image" Target="../media/image5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1.xml"/><Relationship Id="rId6" Type="http://schemas.openxmlformats.org/officeDocument/2006/relationships/image" Target="../media/image5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28.xml"/><Relationship Id="rId1" Type="http://schemas.openxmlformats.org/officeDocument/2006/relationships/tags" Target="../tags/tag2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7.png"/><Relationship Id="rId5" Type="http://schemas.openxmlformats.org/officeDocument/2006/relationships/image" Target="../media/image3.png"/><Relationship Id="rId4" Type="http://schemas.openxmlformats.org/officeDocument/2006/relationships/image" Target="../media/image12.jpe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emf"/><Relationship Id="rId3" Type="http://schemas.openxmlformats.org/officeDocument/2006/relationships/image" Target="../media/image28.png"/><Relationship Id="rId7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6.png"/><Relationship Id="rId5" Type="http://schemas.openxmlformats.org/officeDocument/2006/relationships/image" Target="../media/image5.png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.xml"/><Relationship Id="rId6" Type="http://schemas.openxmlformats.org/officeDocument/2006/relationships/image" Target="../media/image12.jpeg"/><Relationship Id="rId5" Type="http://schemas.openxmlformats.org/officeDocument/2006/relationships/image" Target="../media/image11.tiff"/><Relationship Id="rId4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6.tmp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5.png"/><Relationship Id="rId5" Type="http://schemas.openxmlformats.org/officeDocument/2006/relationships/image" Target="../media/image44.jpeg"/><Relationship Id="rId4" Type="http://schemas.openxmlformats.org/officeDocument/2006/relationships/image" Target="../media/image43.jpe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30.png"/><Relationship Id="rId7" Type="http://schemas.openxmlformats.org/officeDocument/2006/relationships/image" Target="../media/image28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3.xml"/><Relationship Id="rId6" Type="http://schemas.openxmlformats.org/officeDocument/2006/relationships/image" Target="../media/image45.png"/><Relationship Id="rId11" Type="http://schemas.openxmlformats.org/officeDocument/2006/relationships/image" Target="../media/image43.jpeg"/><Relationship Id="rId5" Type="http://schemas.openxmlformats.org/officeDocument/2006/relationships/image" Target="../media/image42.png"/><Relationship Id="rId10" Type="http://schemas.openxmlformats.org/officeDocument/2006/relationships/image" Target="../media/image46.tmp"/><Relationship Id="rId4" Type="http://schemas.openxmlformats.org/officeDocument/2006/relationships/image" Target="../media/image41.png"/><Relationship Id="rId9" Type="http://schemas.openxmlformats.org/officeDocument/2006/relationships/image" Target="../media/image5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30.png"/><Relationship Id="rId7" Type="http://schemas.openxmlformats.org/officeDocument/2006/relationships/image" Target="../media/image28.png"/><Relationship Id="rId12" Type="http://schemas.openxmlformats.org/officeDocument/2006/relationships/image" Target="../media/image43.jpe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4.xml"/><Relationship Id="rId6" Type="http://schemas.openxmlformats.org/officeDocument/2006/relationships/image" Target="../media/image45.png"/><Relationship Id="rId11" Type="http://schemas.openxmlformats.org/officeDocument/2006/relationships/image" Target="../media/image47.png"/><Relationship Id="rId5" Type="http://schemas.openxmlformats.org/officeDocument/2006/relationships/image" Target="../media/image42.png"/><Relationship Id="rId10" Type="http://schemas.openxmlformats.org/officeDocument/2006/relationships/image" Target="../media/image46.tmp"/><Relationship Id="rId4" Type="http://schemas.openxmlformats.org/officeDocument/2006/relationships/image" Target="../media/image41.png"/><Relationship Id="rId9" Type="http://schemas.openxmlformats.org/officeDocument/2006/relationships/image" Target="../media/image5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30.png"/><Relationship Id="rId7" Type="http://schemas.openxmlformats.org/officeDocument/2006/relationships/image" Target="../media/image28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5.xml"/><Relationship Id="rId6" Type="http://schemas.openxmlformats.org/officeDocument/2006/relationships/image" Target="../media/image45.png"/><Relationship Id="rId11" Type="http://schemas.openxmlformats.org/officeDocument/2006/relationships/image" Target="../media/image43.jpeg"/><Relationship Id="rId5" Type="http://schemas.openxmlformats.org/officeDocument/2006/relationships/image" Target="../media/image42.png"/><Relationship Id="rId10" Type="http://schemas.openxmlformats.org/officeDocument/2006/relationships/image" Target="../media/image46.tmp"/><Relationship Id="rId4" Type="http://schemas.openxmlformats.org/officeDocument/2006/relationships/image" Target="../media/image41.png"/><Relationship Id="rId9" Type="http://schemas.openxmlformats.org/officeDocument/2006/relationships/image" Target="../media/image5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39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6.xml"/><Relationship Id="rId6" Type="http://schemas.openxmlformats.org/officeDocument/2006/relationships/image" Target="../media/image38.png"/><Relationship Id="rId5" Type="http://schemas.openxmlformats.org/officeDocument/2006/relationships/image" Target="../media/image48.png"/><Relationship Id="rId4" Type="http://schemas.openxmlformats.org/officeDocument/2006/relationships/image" Target="../media/image30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5.png"/><Relationship Id="rId3" Type="http://schemas.openxmlformats.org/officeDocument/2006/relationships/image" Target="../media/image30.png"/><Relationship Id="rId7" Type="http://schemas.openxmlformats.org/officeDocument/2006/relationships/image" Target="../media/image39.png"/><Relationship Id="rId12" Type="http://schemas.openxmlformats.org/officeDocument/2006/relationships/image" Target="../media/image29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7.xml"/><Relationship Id="rId6" Type="http://schemas.openxmlformats.org/officeDocument/2006/relationships/image" Target="../media/image38.png"/><Relationship Id="rId11" Type="http://schemas.openxmlformats.org/officeDocument/2006/relationships/image" Target="../media/image28.png"/><Relationship Id="rId5" Type="http://schemas.openxmlformats.org/officeDocument/2006/relationships/image" Target="../media/image48.png"/><Relationship Id="rId10" Type="http://schemas.openxmlformats.org/officeDocument/2006/relationships/image" Target="../media/image45.png"/><Relationship Id="rId4" Type="http://schemas.openxmlformats.org/officeDocument/2006/relationships/image" Target="../media/image49.emf"/><Relationship Id="rId9" Type="http://schemas.openxmlformats.org/officeDocument/2006/relationships/image" Target="../media/image41.png"/><Relationship Id="rId14" Type="http://schemas.openxmlformats.org/officeDocument/2006/relationships/image" Target="../media/image46.tmp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48.png"/><Relationship Id="rId7" Type="http://schemas.openxmlformats.org/officeDocument/2006/relationships/image" Target="../media/image39.png"/><Relationship Id="rId12" Type="http://schemas.openxmlformats.org/officeDocument/2006/relationships/image" Target="../media/image36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8.png"/><Relationship Id="rId11" Type="http://schemas.openxmlformats.org/officeDocument/2006/relationships/image" Target="../media/image24.jpeg"/><Relationship Id="rId5" Type="http://schemas.openxmlformats.org/officeDocument/2006/relationships/image" Target="../media/image5.png"/><Relationship Id="rId10" Type="http://schemas.openxmlformats.org/officeDocument/2006/relationships/image" Target="../media/image45.png"/><Relationship Id="rId4" Type="http://schemas.openxmlformats.org/officeDocument/2006/relationships/image" Target="../media/image28.png"/><Relationship Id="rId9" Type="http://schemas.openxmlformats.org/officeDocument/2006/relationships/image" Target="../media/image4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5" Type="http://schemas.openxmlformats.org/officeDocument/2006/relationships/image" Target="../media/image28.png"/><Relationship Id="rId4" Type="http://schemas.openxmlformats.org/officeDocument/2006/relationships/image" Target="../media/image24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4.jpeg"/><Relationship Id="rId5" Type="http://schemas.openxmlformats.org/officeDocument/2006/relationships/image" Target="../media/image5.png"/><Relationship Id="rId4" Type="http://schemas.openxmlformats.org/officeDocument/2006/relationships/image" Target="../media/image2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.png"/><Relationship Id="rId4" Type="http://schemas.openxmlformats.org/officeDocument/2006/relationships/image" Target="../media/image12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51.jpeg"/><Relationship Id="rId7" Type="http://schemas.openxmlformats.org/officeDocument/2006/relationships/image" Target="../media/image45.pn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2.png"/><Relationship Id="rId11" Type="http://schemas.openxmlformats.org/officeDocument/2006/relationships/image" Target="../media/image52.jpeg"/><Relationship Id="rId5" Type="http://schemas.openxmlformats.org/officeDocument/2006/relationships/image" Target="../media/image4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5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jpeg"/><Relationship Id="rId3" Type="http://schemas.openxmlformats.org/officeDocument/2006/relationships/image" Target="../media/image28.png"/><Relationship Id="rId7" Type="http://schemas.openxmlformats.org/officeDocument/2006/relationships/image" Target="../media/image36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4.jpeg"/><Relationship Id="rId5" Type="http://schemas.openxmlformats.org/officeDocument/2006/relationships/image" Target="../media/image45.png"/><Relationship Id="rId4" Type="http://schemas.openxmlformats.org/officeDocument/2006/relationships/image" Target="../media/image5.png"/><Relationship Id="rId9" Type="http://schemas.openxmlformats.org/officeDocument/2006/relationships/image" Target="../media/image38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3.xml"/><Relationship Id="rId6" Type="http://schemas.openxmlformats.org/officeDocument/2006/relationships/image" Target="../media/image3.png"/><Relationship Id="rId5" Type="http://schemas.openxmlformats.org/officeDocument/2006/relationships/image" Target="../media/image12.jpe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8.xml"/><Relationship Id="rId1" Type="http://schemas.openxmlformats.org/officeDocument/2006/relationships/tags" Target="../tags/tag4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17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5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3.png"/><Relationship Id="rId9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4.jpeg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6.xml"/><Relationship Id="rId6" Type="http://schemas.openxmlformats.org/officeDocument/2006/relationships/image" Target="../media/image3.png"/><Relationship Id="rId5" Type="http://schemas.openxmlformats.org/officeDocument/2006/relationships/image" Target="../media/image26.gif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>
            <a:spLocks noGrp="1"/>
          </p:cNvSpPr>
          <p:nvPr>
            <p:ph type="title"/>
          </p:nvPr>
        </p:nvSpPr>
        <p:spPr>
          <a:xfrm>
            <a:off x="0" y="1"/>
            <a:ext cx="13004800" cy="3035634"/>
          </a:xfrm>
          <a:prstGeom prst="rect">
            <a:avLst/>
          </a:prstGeom>
          <a:solidFill>
            <a:srgbClr val="C00000"/>
          </a:solidFill>
        </p:spPr>
        <p:txBody>
          <a:bodyPr anchor="ctr">
            <a:normAutofit/>
          </a:bodyPr>
          <a:lstStyle/>
          <a:p>
            <a:pPr defTabSz="490727">
              <a:defRPr sz="6804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Town Crier: </a:t>
            </a:r>
          </a:p>
          <a:p>
            <a:pPr defTabSz="490727">
              <a:defRPr sz="588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An Authenticated Data Feed </a:t>
            </a:r>
          </a:p>
          <a:p>
            <a:pPr defTabSz="490727">
              <a:defRPr sz="588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for Smart Contracts</a:t>
            </a:r>
          </a:p>
        </p:txBody>
      </p:sp>
      <p:sp>
        <p:nvSpPr>
          <p:cNvPr id="292" name="Shape 292"/>
          <p:cNvSpPr/>
          <p:nvPr/>
        </p:nvSpPr>
        <p:spPr>
          <a:xfrm>
            <a:off x="534032" y="3931343"/>
            <a:ext cx="6541960" cy="28725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l">
              <a:defRPr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rPr lang="en-US" b="1" u="sng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Fan Zhang*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, Ethan </a:t>
            </a:r>
            <a:r>
              <a:rPr lang="en-US" dirty="0" err="1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Cecchetti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, Kyle Croman, Elaine Shi, and Ari </a:t>
            </a:r>
            <a:r>
              <a:rPr lang="en-US" dirty="0" err="1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Juels</a:t>
            </a:r>
            <a:endParaRPr lang="en-US" dirty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pPr algn="l">
              <a:defRPr>
                <a:latin typeface="Avenir Heavy"/>
                <a:ea typeface="Avenir Heavy"/>
                <a:cs typeface="Avenir Heavy"/>
                <a:sym typeface="Avenir Heavy"/>
              </a:defRPr>
            </a:pPr>
            <a:endParaRPr lang="en-US" dirty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pPr algn="l">
              <a:defRPr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*fanz@cs.cornell.edu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7279577" y="3376751"/>
            <a:ext cx="3315373" cy="4107361"/>
            <a:chOff x="6697738" y="3035635"/>
            <a:chExt cx="4248905" cy="5263898"/>
          </a:xfrm>
        </p:grpSpPr>
        <p:sp>
          <p:nvSpPr>
            <p:cNvPr id="294" name="Shape 294"/>
            <p:cNvSpPr/>
            <p:nvPr/>
          </p:nvSpPr>
          <p:spPr>
            <a:xfrm>
              <a:off x="6697738" y="3035635"/>
              <a:ext cx="4248905" cy="5263898"/>
            </a:xfrm>
            <a:prstGeom prst="rect">
              <a:avLst/>
            </a:prstGeom>
            <a:solidFill>
              <a:srgbClr val="95FA5A"/>
            </a:solidFill>
            <a:ln w="38100">
              <a:solidFill>
                <a:schemeClr val="accent2">
                  <a:hueOff val="-554920"/>
                  <a:satOff val="-21482"/>
                  <a:lumOff val="-6228"/>
                </a:schemeClr>
              </a:solidFill>
              <a:miter lim="400000"/>
            </a:ln>
            <a:effectLst>
              <a:outerShdw blurRad="355600" rotWithShape="0">
                <a:srgbClr val="000000">
                  <a:alpha val="75000"/>
                </a:srgbClr>
              </a:outerShdw>
              <a:reflection stA="75737" endPos="40000" dir="5400000" sy="-100000" algn="bl" rotWithShape="0"/>
            </a:effectLst>
          </p:spPr>
          <p:txBody>
            <a:bodyPr lIns="50800" tIns="50800" rIns="50800" bIns="50800" anchor="ctr"/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pic>
          <p:nvPicPr>
            <p:cNvPr id="295" name="pasted-image.pd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7922815" y="5252505"/>
              <a:ext cx="2913601" cy="2595112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296" name="pasted-image.jpg"/>
            <p:cNvPicPr>
              <a:picLocks/>
            </p:cNvPicPr>
            <p:nvPr/>
          </p:nvPicPr>
          <p:blipFill>
            <a:blip r:embed="rId4">
              <a:extLst/>
            </a:blip>
            <a:srcRect l="7746" t="32284" r="45987" b="22525"/>
            <a:stretch>
              <a:fillRect/>
            </a:stretch>
          </p:blipFill>
          <p:spPr>
            <a:xfrm>
              <a:off x="6921110" y="3288750"/>
              <a:ext cx="3802163" cy="1982556"/>
            </a:xfrm>
            <a:prstGeom prst="rect">
              <a:avLst/>
            </a:prstGeom>
            <a:ln w="12700">
              <a:miter lim="400000"/>
            </a:ln>
          </p:spPr>
        </p:pic>
      </p:grpSp>
      <p:pic>
        <p:nvPicPr>
          <p:cNvPr id="297" name="image30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991252" y="3035635"/>
            <a:ext cx="4159698" cy="5531542"/>
          </a:xfrm>
          <a:prstGeom prst="rect">
            <a:avLst/>
          </a:prstGeom>
          <a:ln w="12700">
            <a:miter lim="400000"/>
          </a:ln>
        </p:spPr>
      </p:pic>
      <p:pic>
        <p:nvPicPr>
          <p:cNvPr id="1028" name="Picture 4" descr="https://static1.squarespace.com/static/55ad7827e4b07b96f9b574fb/t/55b052b1e4b068ed2bbabbe5/1437618866965/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640" y="7383675"/>
            <a:ext cx="1723927" cy="1723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avatars2.githubusercontent.com/u/5170663?v=3&amp;s=200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3326" y="7480155"/>
            <a:ext cx="1608462" cy="1608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qph.ec.quoracdn.net/main-qimg-5473a1cc727ea7c45ef8d368c5d1a9f1?convert_to_webp=true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5031" y="7855249"/>
            <a:ext cx="3085021" cy="1423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4900" y="7777440"/>
            <a:ext cx="5918257" cy="13301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41361"/>
    </mc:Choice>
    <mc:Fallback xmlns="">
      <p:transition advTm="41361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2" name="pasted-image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043643" y="3702917"/>
            <a:ext cx="4387586" cy="3532007"/>
          </a:xfrm>
          <a:prstGeom prst="rect">
            <a:avLst/>
          </a:prstGeom>
          <a:ln w="12700">
            <a:miter lim="400000"/>
          </a:ln>
        </p:spPr>
      </p:pic>
      <p:sp>
        <p:nvSpPr>
          <p:cNvPr id="613" name="Shape 613"/>
          <p:cNvSpPr/>
          <p:nvPr/>
        </p:nvSpPr>
        <p:spPr>
          <a:xfrm>
            <a:off x="193836" y="2017787"/>
            <a:ext cx="4348930" cy="5744595"/>
          </a:xfrm>
          <a:prstGeom prst="rect">
            <a:avLst/>
          </a:prstGeom>
          <a:solidFill>
            <a:srgbClr val="F5EFB5"/>
          </a:solidFill>
          <a:ln w="38100">
            <a:solidFill>
              <a:schemeClr val="accent2">
                <a:hueOff val="-554920"/>
                <a:satOff val="-21482"/>
                <a:lumOff val="-6228"/>
              </a:schemeClr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614" name="Shape 614"/>
          <p:cNvSpPr>
            <a:spLocks noGrp="1"/>
          </p:cNvSpPr>
          <p:nvPr>
            <p:ph type="title"/>
          </p:nvPr>
        </p:nvSpPr>
        <p:spPr>
          <a:xfrm>
            <a:off x="1104307" y="21257"/>
            <a:ext cx="11099801" cy="2159001"/>
          </a:xfrm>
          <a:prstGeom prst="rect">
            <a:avLst/>
          </a:prstGeom>
        </p:spPr>
        <p:txBody>
          <a:bodyPr/>
          <a:lstStyle>
            <a:lvl1pPr defTabSz="508254">
              <a:defRPr sz="6960"/>
            </a:lvl1pPr>
          </a:lstStyle>
          <a:p>
            <a:r>
              <a:t>How to ensure authenticity?</a:t>
            </a:r>
          </a:p>
        </p:txBody>
      </p:sp>
      <p:sp>
        <p:nvSpPr>
          <p:cNvPr id="615" name="Shape 615"/>
          <p:cNvSpPr/>
          <p:nvPr/>
        </p:nvSpPr>
        <p:spPr>
          <a:xfrm>
            <a:off x="8658635" y="2202538"/>
            <a:ext cx="3809264" cy="13118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130026" tIns="130026" rIns="130026" bIns="130026">
            <a:spAutoFit/>
          </a:bodyPr>
          <a:lstStyle>
            <a:lvl1pPr algn="l" defTabSz="1733973"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Trusted Website XYZ.com</a:t>
            </a:r>
          </a:p>
        </p:txBody>
      </p:sp>
      <p:grpSp>
        <p:nvGrpSpPr>
          <p:cNvPr id="619" name="Group 619"/>
          <p:cNvGrpSpPr/>
          <p:nvPr/>
        </p:nvGrpSpPr>
        <p:grpSpPr>
          <a:xfrm>
            <a:off x="640525" y="3658500"/>
            <a:ext cx="3005170" cy="3652529"/>
            <a:chOff x="-15015" y="-64983"/>
            <a:chExt cx="3005168" cy="3652527"/>
          </a:xfrm>
        </p:grpSpPr>
        <p:sp>
          <p:nvSpPr>
            <p:cNvPr id="616" name="Shape 616"/>
            <p:cNvSpPr/>
            <p:nvPr/>
          </p:nvSpPr>
          <p:spPr>
            <a:xfrm>
              <a:off x="0" y="0"/>
              <a:ext cx="2975139" cy="3587544"/>
            </a:xfrm>
            <a:prstGeom prst="rect">
              <a:avLst/>
            </a:prstGeom>
            <a:solidFill>
              <a:srgbClr val="95FA5A"/>
            </a:solidFill>
            <a:ln w="38100" cap="flat">
              <a:solidFill>
                <a:schemeClr val="accent2">
                  <a:hueOff val="-554920"/>
                  <a:satOff val="-21482"/>
                  <a:lumOff val="-6228"/>
                </a:schemeClr>
              </a:solidFill>
              <a:prstDash val="solid"/>
              <a:miter lim="400000"/>
            </a:ln>
            <a:effectLst>
              <a:outerShdw blurRad="50800" dist="12700" rotWithShape="0">
                <a:srgbClr val="000000"/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pic>
          <p:nvPicPr>
            <p:cNvPr id="617" name="pasted-image.pdf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766221" y="1577596"/>
              <a:ext cx="2190290" cy="195086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18" name="Shape 618"/>
            <p:cNvSpPr/>
            <p:nvPr/>
          </p:nvSpPr>
          <p:spPr>
            <a:xfrm>
              <a:off x="-15016" y="-64984"/>
              <a:ext cx="3005170" cy="1506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>
                <a:defRPr sz="4000" b="1">
                  <a:latin typeface="Courier"/>
                  <a:ea typeface="Courier"/>
                  <a:cs typeface="Courier"/>
                  <a:sym typeface="Courier"/>
                </a:defRPr>
              </a:pPr>
              <a:r>
                <a:t>Flight</a:t>
              </a:r>
            </a:p>
            <a:p>
              <a:pPr algn="l">
                <a:defRPr sz="4000" b="1">
                  <a:latin typeface="Courier"/>
                  <a:ea typeface="Courier"/>
                  <a:cs typeface="Courier"/>
                  <a:sym typeface="Courier"/>
                </a:defRPr>
              </a:pPr>
              <a:r>
                <a:t>Insurance</a:t>
              </a:r>
            </a:p>
          </p:txBody>
        </p:sp>
      </p:grpSp>
      <p:sp>
        <p:nvSpPr>
          <p:cNvPr id="620" name="Shape 620"/>
          <p:cNvSpPr/>
          <p:nvPr/>
        </p:nvSpPr>
        <p:spPr>
          <a:xfrm>
            <a:off x="78870" y="1972168"/>
            <a:ext cx="3020921" cy="7323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800" b="1"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r>
              <a:t>Blockchain</a:t>
            </a:r>
          </a:p>
        </p:txBody>
      </p:sp>
      <p:grpSp>
        <p:nvGrpSpPr>
          <p:cNvPr id="629" name="Group 629"/>
          <p:cNvGrpSpPr/>
          <p:nvPr/>
        </p:nvGrpSpPr>
        <p:grpSpPr>
          <a:xfrm>
            <a:off x="4923028" y="4211186"/>
            <a:ext cx="2745499" cy="2690793"/>
            <a:chOff x="0" y="0"/>
            <a:chExt cx="2745497" cy="2690792"/>
          </a:xfrm>
        </p:grpSpPr>
        <p:grpSp>
          <p:nvGrpSpPr>
            <p:cNvPr id="627" name="Group 627"/>
            <p:cNvGrpSpPr/>
            <p:nvPr/>
          </p:nvGrpSpPr>
          <p:grpSpPr>
            <a:xfrm>
              <a:off x="0" y="0"/>
              <a:ext cx="2687006" cy="2678989"/>
              <a:chOff x="0" y="-1"/>
              <a:chExt cx="2687005" cy="2678988"/>
            </a:xfrm>
          </p:grpSpPr>
          <p:pic>
            <p:nvPicPr>
              <p:cNvPr id="621" name="image19.png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rcRect b="89692"/>
              <a:stretch>
                <a:fillRect/>
              </a:stretch>
            </p:blipFill>
            <p:spPr>
              <a:xfrm>
                <a:off x="18" y="-1"/>
                <a:ext cx="2686969" cy="28871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622" name="image19.png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rcRect b="89692"/>
              <a:stretch>
                <a:fillRect/>
              </a:stretch>
            </p:blipFill>
            <p:spPr>
              <a:xfrm rot="5399974">
                <a:off x="-834832" y="834838"/>
                <a:ext cx="1993213" cy="32353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623" name="image19.png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rcRect b="89692"/>
              <a:stretch>
                <a:fillRect/>
              </a:stretch>
            </p:blipFill>
            <p:spPr>
              <a:xfrm rot="5399974">
                <a:off x="1512233" y="862820"/>
                <a:ext cx="1993213" cy="35631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624" name="image19.png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rcRect b="89692"/>
              <a:stretch>
                <a:fillRect/>
              </a:stretch>
            </p:blipFill>
            <p:spPr>
              <a:xfrm>
                <a:off x="18" y="1807644"/>
                <a:ext cx="2686969" cy="24665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625" name="image13.png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899744" y="2091077"/>
                <a:ext cx="887393" cy="58791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626" name="Shape 626"/>
              <p:cNvSpPr/>
              <p:nvPr/>
            </p:nvSpPr>
            <p:spPr>
              <a:xfrm>
                <a:off x="1115541" y="341761"/>
                <a:ext cx="927660" cy="647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endParaRPr/>
              </a:p>
            </p:txBody>
          </p:sp>
        </p:grpSp>
        <p:sp>
          <p:nvSpPr>
            <p:cNvPr id="628" name="Shape 628"/>
            <p:cNvSpPr/>
            <p:nvPr/>
          </p:nvSpPr>
          <p:spPr>
            <a:xfrm>
              <a:off x="1716797" y="2043092"/>
              <a:ext cx="1028701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SGX</a:t>
              </a:r>
            </a:p>
          </p:txBody>
        </p:sp>
      </p:grpSp>
      <p:grpSp>
        <p:nvGrpSpPr>
          <p:cNvPr id="634" name="Group 634"/>
          <p:cNvGrpSpPr/>
          <p:nvPr/>
        </p:nvGrpSpPr>
        <p:grpSpPr>
          <a:xfrm>
            <a:off x="5207692" y="3498879"/>
            <a:ext cx="2038619" cy="2609888"/>
            <a:chOff x="-2" y="0"/>
            <a:chExt cx="2038617" cy="2609887"/>
          </a:xfrm>
        </p:grpSpPr>
        <p:grpSp>
          <p:nvGrpSpPr>
            <p:cNvPr id="632" name="Group 632"/>
            <p:cNvGrpSpPr/>
            <p:nvPr/>
          </p:nvGrpSpPr>
          <p:grpSpPr>
            <a:xfrm>
              <a:off x="-2" y="993080"/>
              <a:ext cx="2038617" cy="1616807"/>
              <a:chOff x="-1" y="-13737"/>
              <a:chExt cx="2038615" cy="1616806"/>
            </a:xfrm>
          </p:grpSpPr>
          <p:sp>
            <p:nvSpPr>
              <p:cNvPr id="630" name="Shape 630"/>
              <p:cNvSpPr/>
              <p:nvPr/>
            </p:nvSpPr>
            <p:spPr>
              <a:xfrm>
                <a:off x="-1" y="-1"/>
                <a:ext cx="2038615" cy="1589335"/>
              </a:xfrm>
              <a:prstGeom prst="rect">
                <a:avLst/>
              </a:prstGeom>
              <a:solidFill>
                <a:srgbClr val="FFF2CC"/>
              </a:solidFill>
              <a:ln w="50800" cap="flat">
                <a:solidFill>
                  <a:srgbClr val="7F6000"/>
                </a:solidFill>
                <a:prstDash val="solid"/>
                <a:round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defTabSz="1733973">
                  <a:defRPr sz="2600"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631" name="Shape 631"/>
              <p:cNvSpPr/>
              <p:nvPr/>
            </p:nvSpPr>
            <p:spPr>
              <a:xfrm>
                <a:off x="-1" y="-13737"/>
                <a:ext cx="2038615" cy="161680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130026" tIns="130026" rIns="130026" bIns="130026" numCol="1" anchor="ctr">
                <a:spAutoFit/>
              </a:bodyPr>
              <a:lstStyle/>
              <a:p>
                <a:pPr defTabSz="1733973">
                  <a:defRPr sz="5600">
                    <a:latin typeface="Droid Sans"/>
                    <a:ea typeface="Droid Sans"/>
                    <a:cs typeface="Droid Sans"/>
                    <a:sym typeface="Droid Sans"/>
                  </a:defRPr>
                </a:pPr>
                <a:r>
                  <a:rPr sz="4400" dirty="0"/>
                  <a:t>Town</a:t>
                </a:r>
              </a:p>
              <a:p>
                <a:pPr defTabSz="1733973">
                  <a:defRPr sz="5600">
                    <a:latin typeface="Droid Sans"/>
                    <a:ea typeface="Droid Sans"/>
                    <a:cs typeface="Droid Sans"/>
                    <a:sym typeface="Droid Sans"/>
                  </a:defRPr>
                </a:pPr>
                <a:r>
                  <a:rPr sz="4400" dirty="0"/>
                  <a:t>Crier</a:t>
                </a:r>
              </a:p>
            </p:txBody>
          </p:sp>
        </p:grpSp>
        <p:pic>
          <p:nvPicPr>
            <p:cNvPr id="633" name="image30.png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506281" y="0"/>
              <a:ext cx="1026057" cy="136444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635" name="Shape 635"/>
          <p:cNvSpPr/>
          <p:nvPr/>
        </p:nvSpPr>
        <p:spPr>
          <a:xfrm>
            <a:off x="4028387" y="4958333"/>
            <a:ext cx="1397001" cy="732303"/>
          </a:xfrm>
          <a:prstGeom prst="leftRightArrow">
            <a:avLst>
              <a:gd name="adj1" fmla="val 32000"/>
              <a:gd name="adj2" fmla="val 76307"/>
            </a:avLst>
          </a:prstGeom>
          <a:blipFill>
            <a:blip r:embed="rId8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36" name="Shape 636"/>
          <p:cNvSpPr/>
          <p:nvPr/>
        </p:nvSpPr>
        <p:spPr>
          <a:xfrm>
            <a:off x="6995758" y="4958333"/>
            <a:ext cx="1397001" cy="732303"/>
          </a:xfrm>
          <a:prstGeom prst="leftRightArrow">
            <a:avLst>
              <a:gd name="adj1" fmla="val 32000"/>
              <a:gd name="adj2" fmla="val 76307"/>
            </a:avLst>
          </a:prstGeom>
          <a:blipFill>
            <a:blip r:embed="rId8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6505"/>
    </mc:Choice>
    <mc:Fallback xmlns="">
      <p:transition advTm="16505"/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9" grpId="1" animBg="1" advAuto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Shape 63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Intel SGX: Isolation</a:t>
            </a:r>
          </a:p>
        </p:txBody>
      </p:sp>
      <p:pic>
        <p:nvPicPr>
          <p:cNvPr id="639" name="image19.png"/>
          <p:cNvPicPr>
            <a:picLocks noChangeAspect="1"/>
          </p:cNvPicPr>
          <p:nvPr/>
        </p:nvPicPr>
        <p:blipFill>
          <a:blip r:embed="rId3">
            <a:extLst/>
          </a:blip>
          <a:srcRect b="89692"/>
          <a:stretch>
            <a:fillRect/>
          </a:stretch>
        </p:blipFill>
        <p:spPr>
          <a:xfrm>
            <a:off x="4812273" y="2617509"/>
            <a:ext cx="3536855" cy="352851"/>
          </a:xfrm>
          <a:prstGeom prst="rect">
            <a:avLst/>
          </a:prstGeom>
          <a:ln w="12700">
            <a:miter lim="400000"/>
          </a:ln>
        </p:spPr>
      </p:pic>
      <p:pic>
        <p:nvPicPr>
          <p:cNvPr id="640" name="image19.png"/>
          <p:cNvPicPr>
            <a:picLocks noChangeAspect="1"/>
          </p:cNvPicPr>
          <p:nvPr/>
        </p:nvPicPr>
        <p:blipFill>
          <a:blip r:embed="rId3">
            <a:extLst/>
          </a:blip>
          <a:srcRect b="89692"/>
          <a:stretch>
            <a:fillRect/>
          </a:stretch>
        </p:blipFill>
        <p:spPr>
          <a:xfrm rot="5399978">
            <a:off x="6404276" y="4288227"/>
            <a:ext cx="3536854" cy="352852"/>
          </a:xfrm>
          <a:prstGeom prst="rect">
            <a:avLst/>
          </a:prstGeom>
          <a:ln w="12700">
            <a:miter lim="400000"/>
          </a:ln>
        </p:spPr>
      </p:pic>
      <p:pic>
        <p:nvPicPr>
          <p:cNvPr id="641" name="image19.png"/>
          <p:cNvPicPr>
            <a:picLocks noChangeAspect="1"/>
          </p:cNvPicPr>
          <p:nvPr/>
        </p:nvPicPr>
        <p:blipFill>
          <a:blip r:embed="rId3">
            <a:extLst/>
          </a:blip>
          <a:srcRect b="89692"/>
          <a:stretch>
            <a:fillRect/>
          </a:stretch>
        </p:blipFill>
        <p:spPr>
          <a:xfrm>
            <a:off x="4812273" y="6126629"/>
            <a:ext cx="3536855" cy="352852"/>
          </a:xfrm>
          <a:prstGeom prst="rect">
            <a:avLst/>
          </a:prstGeom>
          <a:ln w="12700">
            <a:miter lim="400000"/>
          </a:ln>
        </p:spPr>
      </p:pic>
      <p:pic>
        <p:nvPicPr>
          <p:cNvPr id="642" name="image13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261055" y="3040761"/>
            <a:ext cx="1082100" cy="71690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647" name="Group 647"/>
          <p:cNvGrpSpPr/>
          <p:nvPr/>
        </p:nvGrpSpPr>
        <p:grpSpPr>
          <a:xfrm>
            <a:off x="5207593" y="4389740"/>
            <a:ext cx="2804447" cy="1856600"/>
            <a:chOff x="0" y="-204783"/>
            <a:chExt cx="2804446" cy="1856599"/>
          </a:xfrm>
        </p:grpSpPr>
        <p:grpSp>
          <p:nvGrpSpPr>
            <p:cNvPr id="645" name="Group 645"/>
            <p:cNvGrpSpPr/>
            <p:nvPr/>
          </p:nvGrpSpPr>
          <p:grpSpPr>
            <a:xfrm>
              <a:off x="0" y="-204784"/>
              <a:ext cx="2747897" cy="1492922"/>
              <a:chOff x="0" y="-204783"/>
              <a:chExt cx="2747896" cy="1492921"/>
            </a:xfrm>
          </p:grpSpPr>
          <p:sp>
            <p:nvSpPr>
              <p:cNvPr id="643" name="Shape 643"/>
              <p:cNvSpPr/>
              <p:nvPr/>
            </p:nvSpPr>
            <p:spPr>
              <a:xfrm>
                <a:off x="0" y="0"/>
                <a:ext cx="2747897" cy="1083354"/>
              </a:xfrm>
              <a:prstGeom prst="rect">
                <a:avLst/>
              </a:prstGeom>
              <a:solidFill>
                <a:srgbClr val="B3A77D"/>
              </a:solidFill>
              <a:ln w="12700" cap="flat">
                <a:solidFill>
                  <a:srgbClr val="695D46"/>
                </a:solidFill>
                <a:prstDash val="solid"/>
                <a:round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algn="l" defTabSz="1733973">
                  <a:defRPr sz="2600"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644" name="Shape 644"/>
              <p:cNvSpPr/>
              <p:nvPr/>
            </p:nvSpPr>
            <p:spPr>
              <a:xfrm>
                <a:off x="0" y="-204784"/>
                <a:ext cx="2747897" cy="149292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130026" tIns="130026" rIns="130026" bIns="130026" numCol="1" anchor="ctr">
                <a:noAutofit/>
              </a:bodyPr>
              <a:lstStyle>
                <a:lvl1pPr algn="l" defTabSz="1733973">
                  <a:defRPr sz="4000">
                    <a:latin typeface="Arial"/>
                    <a:ea typeface="Arial"/>
                    <a:cs typeface="Arial"/>
                    <a:sym typeface="Arial"/>
                  </a:defRPr>
                </a:lvl1pPr>
              </a:lstStyle>
              <a:p>
                <a:r>
                  <a:t>Program X</a:t>
                </a:r>
              </a:p>
            </p:txBody>
          </p:sp>
        </p:grpSp>
        <p:pic>
          <p:nvPicPr>
            <p:cNvPr id="646" name="image03.png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1865355" y="812728"/>
              <a:ext cx="939092" cy="83908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648" name="image19.png"/>
          <p:cNvPicPr>
            <a:picLocks noChangeAspect="1"/>
          </p:cNvPicPr>
          <p:nvPr/>
        </p:nvPicPr>
        <p:blipFill>
          <a:blip r:embed="rId3">
            <a:extLst/>
          </a:blip>
          <a:srcRect b="89692"/>
          <a:stretch>
            <a:fillRect/>
          </a:stretch>
        </p:blipFill>
        <p:spPr>
          <a:xfrm rot="5399978">
            <a:off x="3220275" y="4209507"/>
            <a:ext cx="3536855" cy="352852"/>
          </a:xfrm>
          <a:prstGeom prst="rect">
            <a:avLst/>
          </a:prstGeom>
          <a:ln w="12700">
            <a:miter lim="400000"/>
          </a:ln>
        </p:spPr>
      </p:pic>
      <p:sp>
        <p:nvSpPr>
          <p:cNvPr id="649" name="Shape 649"/>
          <p:cNvSpPr/>
          <p:nvPr/>
        </p:nvSpPr>
        <p:spPr>
          <a:xfrm>
            <a:off x="6655375" y="3075364"/>
            <a:ext cx="102870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SGX</a:t>
            </a:r>
          </a:p>
        </p:txBody>
      </p:sp>
      <p:sp>
        <p:nvSpPr>
          <p:cNvPr id="650" name="Shape 650"/>
          <p:cNvSpPr/>
          <p:nvPr/>
        </p:nvSpPr>
        <p:spPr>
          <a:xfrm flipH="1">
            <a:off x="6413730" y="6264442"/>
            <a:ext cx="1511989" cy="103911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651" name="Shape 651"/>
          <p:cNvSpPr/>
          <p:nvPr/>
        </p:nvSpPr>
        <p:spPr>
          <a:xfrm>
            <a:off x="5688496" y="7247849"/>
            <a:ext cx="1842642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Enclave</a:t>
            </a:r>
          </a:p>
        </p:txBody>
      </p:sp>
      <p:grpSp>
        <p:nvGrpSpPr>
          <p:cNvPr id="659" name="Group 659"/>
          <p:cNvGrpSpPr/>
          <p:nvPr/>
        </p:nvGrpSpPr>
        <p:grpSpPr>
          <a:xfrm>
            <a:off x="496935" y="1978863"/>
            <a:ext cx="4243343" cy="6540526"/>
            <a:chOff x="0" y="0"/>
            <a:chExt cx="4243342" cy="6540525"/>
          </a:xfrm>
        </p:grpSpPr>
        <p:grpSp>
          <p:nvGrpSpPr>
            <p:cNvPr id="655" name="Group 655"/>
            <p:cNvGrpSpPr/>
            <p:nvPr/>
          </p:nvGrpSpPr>
          <p:grpSpPr>
            <a:xfrm>
              <a:off x="1132362" y="471190"/>
              <a:ext cx="1978618" cy="2734818"/>
              <a:chOff x="0" y="0"/>
              <a:chExt cx="1978617" cy="2734817"/>
            </a:xfrm>
          </p:grpSpPr>
          <p:pic>
            <p:nvPicPr>
              <p:cNvPr id="652" name="image14.png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0" y="756200"/>
                <a:ext cx="1978618" cy="197861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653" name="image15.png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rcRect r="75883"/>
              <a:stretch>
                <a:fillRect/>
              </a:stretch>
            </p:blipFill>
            <p:spPr>
              <a:xfrm>
                <a:off x="247008" y="80077"/>
                <a:ext cx="385939" cy="160023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654" name="image15.png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rcRect r="75883"/>
              <a:stretch>
                <a:fillRect/>
              </a:stretch>
            </p:blipFill>
            <p:spPr>
              <a:xfrm flipH="1">
                <a:off x="731750" y="-1"/>
                <a:ext cx="385939" cy="160023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656" name="Shape 656"/>
            <p:cNvSpPr/>
            <p:nvPr/>
          </p:nvSpPr>
          <p:spPr>
            <a:xfrm>
              <a:off x="907250" y="0"/>
              <a:ext cx="1917874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1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Integrity</a:t>
              </a:r>
            </a:p>
          </p:txBody>
        </p:sp>
        <p:pic>
          <p:nvPicPr>
            <p:cNvPr id="657" name="image18.png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 flipH="1">
              <a:off x="1642987" y="1225072"/>
              <a:ext cx="1825963" cy="166634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58" name="Shape 658"/>
            <p:cNvSpPr/>
            <p:nvPr/>
          </p:nvSpPr>
          <p:spPr>
            <a:xfrm>
              <a:off x="0" y="3708425"/>
              <a:ext cx="4243343" cy="2832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l"/>
            </a:lstStyle>
            <a:p>
              <a:r>
                <a:t>Other processes and even OS cannot tamper with control flow of X</a:t>
              </a:r>
            </a:p>
          </p:txBody>
        </p:sp>
      </p:grpSp>
      <p:grpSp>
        <p:nvGrpSpPr>
          <p:cNvPr id="668" name="Group 668"/>
          <p:cNvGrpSpPr/>
          <p:nvPr/>
        </p:nvGrpSpPr>
        <p:grpSpPr>
          <a:xfrm>
            <a:off x="6678599" y="1787539"/>
            <a:ext cx="6295568" cy="7208059"/>
            <a:chOff x="-1052826" y="0"/>
            <a:chExt cx="6295566" cy="7208057"/>
          </a:xfrm>
        </p:grpSpPr>
        <p:grpSp>
          <p:nvGrpSpPr>
            <p:cNvPr id="663" name="Group 663"/>
            <p:cNvGrpSpPr/>
            <p:nvPr/>
          </p:nvGrpSpPr>
          <p:grpSpPr>
            <a:xfrm>
              <a:off x="1218487" y="201818"/>
              <a:ext cx="2742593" cy="3327625"/>
              <a:chOff x="0" y="0"/>
              <a:chExt cx="2742591" cy="3327623"/>
            </a:xfrm>
          </p:grpSpPr>
          <p:pic>
            <p:nvPicPr>
              <p:cNvPr id="660" name="image17.png"/>
              <p:cNvPicPr>
                <a:picLocks noChangeAspect="1"/>
              </p:cNvPicPr>
              <p:nvPr/>
            </p:nvPicPr>
            <p:blipFill>
              <a:blip r:embed="rId9">
                <a:extLst/>
              </a:blip>
              <a:stretch>
                <a:fillRect/>
              </a:stretch>
            </p:blipFill>
            <p:spPr>
              <a:xfrm rot="314822" flipH="1">
                <a:off x="100125" y="911908"/>
                <a:ext cx="2521409" cy="230525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661" name="image15.png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rcRect r="75883"/>
              <a:stretch>
                <a:fillRect/>
              </a:stretch>
            </p:blipFill>
            <p:spPr>
              <a:xfrm flipH="1">
                <a:off x="2151923" y="111843"/>
                <a:ext cx="590669" cy="223504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662" name="image15.png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rcRect r="75883"/>
              <a:stretch>
                <a:fillRect/>
              </a:stretch>
            </p:blipFill>
            <p:spPr>
              <a:xfrm>
                <a:off x="1410034" y="0"/>
                <a:ext cx="590668" cy="223504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664" name="image18.png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 flipH="1">
              <a:off x="1880292" y="1033748"/>
              <a:ext cx="1825964" cy="166634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65" name="Shape 665"/>
            <p:cNvSpPr/>
            <p:nvPr/>
          </p:nvSpPr>
          <p:spPr>
            <a:xfrm>
              <a:off x="1148648" y="0"/>
              <a:ext cx="3289252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1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Confidentiality</a:t>
              </a:r>
            </a:p>
          </p:txBody>
        </p:sp>
        <p:sp>
          <p:nvSpPr>
            <p:cNvPr id="666" name="Shape 666"/>
            <p:cNvSpPr/>
            <p:nvPr/>
          </p:nvSpPr>
          <p:spPr>
            <a:xfrm>
              <a:off x="999398" y="3893399"/>
              <a:ext cx="4243343" cy="2844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algn="l"/>
              <a:r>
                <a:t>Other processes and even OS can learn nothing</a:t>
              </a:r>
              <a:r>
                <a:rPr sz="3700"/>
                <a:t>*</a:t>
              </a:r>
              <a:r>
                <a:t> about the state of X </a:t>
              </a:r>
            </a:p>
          </p:txBody>
        </p:sp>
        <p:sp>
          <p:nvSpPr>
            <p:cNvPr id="667" name="Shape 667"/>
            <p:cNvSpPr/>
            <p:nvPr/>
          </p:nvSpPr>
          <p:spPr>
            <a:xfrm>
              <a:off x="-1052827" y="6712757"/>
              <a:ext cx="6261965" cy="495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600" i="1"/>
              </a:lvl1pPr>
            </a:lstStyle>
            <a:p>
              <a:r>
                <a:t>* Side-channels like page faults excepted</a:t>
              </a:r>
            </a:p>
          </p:txBody>
        </p:sp>
      </p:grp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79830"/>
    </mc:Choice>
    <mc:Fallback xmlns="">
      <p:transition advTm="79830"/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6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1000"/>
                                        <p:tgtEl>
                                          <p:spTgt spid="6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9" grpId="1" animBg="1" advAuto="0"/>
      <p:bldP spid="668" grpId="2" animBg="1" advAuto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3" name="Group 673"/>
          <p:cNvGrpSpPr/>
          <p:nvPr/>
        </p:nvGrpSpPr>
        <p:grpSpPr>
          <a:xfrm>
            <a:off x="11401438" y="2981837"/>
            <a:ext cx="1527544" cy="1856601"/>
            <a:chOff x="-7632" y="-33031"/>
            <a:chExt cx="1527543" cy="1856599"/>
          </a:xfrm>
        </p:grpSpPr>
        <p:sp>
          <p:nvSpPr>
            <p:cNvPr id="670" name="Shape 670"/>
            <p:cNvSpPr/>
            <p:nvPr/>
          </p:nvSpPr>
          <p:spPr>
            <a:xfrm>
              <a:off x="0" y="0"/>
              <a:ext cx="1512279" cy="1823568"/>
            </a:xfrm>
            <a:prstGeom prst="rect">
              <a:avLst/>
            </a:prstGeom>
            <a:solidFill>
              <a:srgbClr val="95FA5A"/>
            </a:solidFill>
            <a:ln w="38100" cap="flat">
              <a:solidFill>
                <a:schemeClr val="accent2">
                  <a:hueOff val="-554920"/>
                  <a:satOff val="-21482"/>
                  <a:lumOff val="-6228"/>
                </a:schemeClr>
              </a:solidFill>
              <a:prstDash val="solid"/>
              <a:miter lim="400000"/>
            </a:ln>
            <a:effectLst>
              <a:outerShdw blurRad="50800" dist="12700" rotWithShape="0">
                <a:srgbClr val="000000"/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pic>
          <p:nvPicPr>
            <p:cNvPr id="671" name="pasted-image.pd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389474" y="801900"/>
              <a:ext cx="1113337" cy="99163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72" name="Shape 672"/>
            <p:cNvSpPr/>
            <p:nvPr/>
          </p:nvSpPr>
          <p:spPr>
            <a:xfrm>
              <a:off x="-7633" y="-33032"/>
              <a:ext cx="1527544" cy="7658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>
                <a:defRPr sz="2000" b="1">
                  <a:latin typeface="Courier"/>
                  <a:ea typeface="Courier"/>
                  <a:cs typeface="Courier"/>
                  <a:sym typeface="Courier"/>
                </a:defRPr>
              </a:pPr>
              <a:r>
                <a:t>Flight</a:t>
              </a:r>
            </a:p>
            <a:p>
              <a:pPr algn="l">
                <a:defRPr sz="2000" b="1">
                  <a:latin typeface="Courier"/>
                  <a:ea typeface="Courier"/>
                  <a:cs typeface="Courier"/>
                  <a:sym typeface="Courier"/>
                </a:defRPr>
              </a:pPr>
              <a:r>
                <a:t>Insurance</a:t>
              </a:r>
            </a:p>
          </p:txBody>
        </p:sp>
      </p:grpSp>
      <p:sp>
        <p:nvSpPr>
          <p:cNvPr id="674" name="Shape 674"/>
          <p:cNvSpPr>
            <a:spLocks noGrp="1"/>
          </p:cNvSpPr>
          <p:nvPr>
            <p:ph type="title"/>
          </p:nvPr>
        </p:nvSpPr>
        <p:spPr>
          <a:xfrm>
            <a:off x="711636" y="249687"/>
            <a:ext cx="11581529" cy="2159001"/>
          </a:xfrm>
          <a:prstGeom prst="rect">
            <a:avLst/>
          </a:prstGeom>
        </p:spPr>
        <p:txBody>
          <a:bodyPr/>
          <a:lstStyle>
            <a:lvl1pPr defTabSz="502412">
              <a:defRPr sz="6880"/>
            </a:lvl1pPr>
          </a:lstStyle>
          <a:p>
            <a:r>
              <a:t>Intel SGX: Remote attestation</a:t>
            </a:r>
          </a:p>
        </p:txBody>
      </p:sp>
      <p:pic>
        <p:nvPicPr>
          <p:cNvPr id="675" name="image19.png"/>
          <p:cNvPicPr>
            <a:picLocks noChangeAspect="1"/>
          </p:cNvPicPr>
          <p:nvPr/>
        </p:nvPicPr>
        <p:blipFill>
          <a:blip r:embed="rId4">
            <a:extLst/>
          </a:blip>
          <a:srcRect b="89692"/>
          <a:stretch>
            <a:fillRect/>
          </a:stretch>
        </p:blipFill>
        <p:spPr>
          <a:xfrm>
            <a:off x="477340" y="3241882"/>
            <a:ext cx="3536854" cy="352852"/>
          </a:xfrm>
          <a:prstGeom prst="rect">
            <a:avLst/>
          </a:prstGeom>
          <a:ln w="12700">
            <a:miter lim="400000"/>
          </a:ln>
        </p:spPr>
      </p:pic>
      <p:pic>
        <p:nvPicPr>
          <p:cNvPr id="676" name="image19.png"/>
          <p:cNvPicPr>
            <a:picLocks noChangeAspect="1"/>
          </p:cNvPicPr>
          <p:nvPr/>
        </p:nvPicPr>
        <p:blipFill>
          <a:blip r:embed="rId4">
            <a:extLst/>
          </a:blip>
          <a:srcRect b="89692"/>
          <a:stretch>
            <a:fillRect/>
          </a:stretch>
        </p:blipFill>
        <p:spPr>
          <a:xfrm rot="5399978">
            <a:off x="2069343" y="4912600"/>
            <a:ext cx="3536854" cy="352852"/>
          </a:xfrm>
          <a:prstGeom prst="rect">
            <a:avLst/>
          </a:prstGeom>
          <a:ln w="12700">
            <a:miter lim="400000"/>
          </a:ln>
        </p:spPr>
      </p:pic>
      <p:pic>
        <p:nvPicPr>
          <p:cNvPr id="677" name="image19.png"/>
          <p:cNvPicPr>
            <a:picLocks noChangeAspect="1"/>
          </p:cNvPicPr>
          <p:nvPr/>
        </p:nvPicPr>
        <p:blipFill>
          <a:blip r:embed="rId4">
            <a:extLst/>
          </a:blip>
          <a:srcRect b="89692"/>
          <a:stretch>
            <a:fillRect/>
          </a:stretch>
        </p:blipFill>
        <p:spPr>
          <a:xfrm>
            <a:off x="477340" y="6751002"/>
            <a:ext cx="3536854" cy="352852"/>
          </a:xfrm>
          <a:prstGeom prst="rect">
            <a:avLst/>
          </a:prstGeom>
          <a:ln w="12700">
            <a:miter lim="400000"/>
          </a:ln>
        </p:spPr>
      </p:pic>
      <p:pic>
        <p:nvPicPr>
          <p:cNvPr id="678" name="image13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26122" y="3665134"/>
            <a:ext cx="1082100" cy="71690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683" name="Group 683"/>
          <p:cNvGrpSpPr/>
          <p:nvPr/>
        </p:nvGrpSpPr>
        <p:grpSpPr>
          <a:xfrm>
            <a:off x="872660" y="5014113"/>
            <a:ext cx="2804447" cy="1856600"/>
            <a:chOff x="0" y="-204783"/>
            <a:chExt cx="2804446" cy="1856599"/>
          </a:xfrm>
        </p:grpSpPr>
        <p:grpSp>
          <p:nvGrpSpPr>
            <p:cNvPr id="681" name="Group 681"/>
            <p:cNvGrpSpPr/>
            <p:nvPr/>
          </p:nvGrpSpPr>
          <p:grpSpPr>
            <a:xfrm>
              <a:off x="0" y="-204784"/>
              <a:ext cx="2747897" cy="1492922"/>
              <a:chOff x="0" y="-204783"/>
              <a:chExt cx="2747896" cy="1492921"/>
            </a:xfrm>
          </p:grpSpPr>
          <p:sp>
            <p:nvSpPr>
              <p:cNvPr id="679" name="Shape 679"/>
              <p:cNvSpPr/>
              <p:nvPr/>
            </p:nvSpPr>
            <p:spPr>
              <a:xfrm>
                <a:off x="0" y="0"/>
                <a:ext cx="2747897" cy="1083354"/>
              </a:xfrm>
              <a:prstGeom prst="rect">
                <a:avLst/>
              </a:prstGeom>
              <a:solidFill>
                <a:srgbClr val="B3A77D"/>
              </a:solidFill>
              <a:ln w="12700" cap="flat">
                <a:solidFill>
                  <a:srgbClr val="695D46"/>
                </a:solidFill>
                <a:prstDash val="solid"/>
                <a:round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algn="l" defTabSz="1733973">
                  <a:defRPr sz="2600"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680" name="Shape 680"/>
              <p:cNvSpPr/>
              <p:nvPr/>
            </p:nvSpPr>
            <p:spPr>
              <a:xfrm>
                <a:off x="0" y="-204784"/>
                <a:ext cx="2747897" cy="149292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130026" tIns="130026" rIns="130026" bIns="130026" numCol="1" anchor="ctr">
                <a:noAutofit/>
              </a:bodyPr>
              <a:lstStyle>
                <a:lvl1pPr algn="l" defTabSz="1733973">
                  <a:defRPr sz="4000">
                    <a:latin typeface="Arial"/>
                    <a:ea typeface="Arial"/>
                    <a:cs typeface="Arial"/>
                    <a:sym typeface="Arial"/>
                  </a:defRPr>
                </a:lvl1pPr>
              </a:lstStyle>
              <a:p>
                <a:r>
                  <a:t>Program X</a:t>
                </a:r>
              </a:p>
            </p:txBody>
          </p:sp>
        </p:grpSp>
        <p:pic>
          <p:nvPicPr>
            <p:cNvPr id="682" name="image03.png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1865355" y="812728"/>
              <a:ext cx="939092" cy="83908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684" name="image19.png"/>
          <p:cNvPicPr>
            <a:picLocks noChangeAspect="1"/>
          </p:cNvPicPr>
          <p:nvPr/>
        </p:nvPicPr>
        <p:blipFill>
          <a:blip r:embed="rId4">
            <a:extLst/>
          </a:blip>
          <a:srcRect b="89692"/>
          <a:stretch>
            <a:fillRect/>
          </a:stretch>
        </p:blipFill>
        <p:spPr>
          <a:xfrm rot="5399978">
            <a:off x="-1114658" y="4833880"/>
            <a:ext cx="3536855" cy="352852"/>
          </a:xfrm>
          <a:prstGeom prst="rect">
            <a:avLst/>
          </a:prstGeom>
          <a:ln w="12700">
            <a:miter lim="400000"/>
          </a:ln>
        </p:spPr>
      </p:pic>
      <p:sp>
        <p:nvSpPr>
          <p:cNvPr id="685" name="Shape 685"/>
          <p:cNvSpPr/>
          <p:nvPr/>
        </p:nvSpPr>
        <p:spPr>
          <a:xfrm>
            <a:off x="2320441" y="3699737"/>
            <a:ext cx="102870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SGX</a:t>
            </a:r>
          </a:p>
        </p:txBody>
      </p:sp>
      <p:pic>
        <p:nvPicPr>
          <p:cNvPr id="686" name="image22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0289923" y="4179464"/>
            <a:ext cx="2155891" cy="243297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689" name="Group 689"/>
          <p:cNvGrpSpPr/>
          <p:nvPr/>
        </p:nvGrpSpPr>
        <p:grpSpPr>
          <a:xfrm>
            <a:off x="4000788" y="4005479"/>
            <a:ext cx="6793046" cy="1167376"/>
            <a:chOff x="0" y="-10334"/>
            <a:chExt cx="6793044" cy="1167375"/>
          </a:xfrm>
        </p:grpSpPr>
        <p:sp>
          <p:nvSpPr>
            <p:cNvPr id="687" name="Shape 687"/>
            <p:cNvSpPr/>
            <p:nvPr/>
          </p:nvSpPr>
          <p:spPr>
            <a:xfrm flipH="1" flipV="1">
              <a:off x="0" y="1157040"/>
              <a:ext cx="6793044" cy="1"/>
            </a:xfrm>
            <a:prstGeom prst="line">
              <a:avLst/>
            </a:prstGeom>
            <a:noFill/>
            <a:ln w="101600" cap="flat">
              <a:solidFill>
                <a:srgbClr val="695D46"/>
              </a:solidFill>
              <a:prstDash val="solid"/>
              <a:round/>
              <a:headEnd type="triangle" w="med" len="med"/>
            </a:ln>
            <a:effectLst/>
          </p:spPr>
          <p:txBody>
            <a:bodyPr wrap="square" lIns="65023" tIns="65023" rIns="65023" bIns="65023" numCol="1" anchor="t">
              <a:noAutofit/>
            </a:bodyPr>
            <a:lstStyle/>
            <a:p>
              <a:pPr algn="l" defTabSz="1733973">
                <a:defRPr sz="2600">
                  <a:solidFill>
                    <a:srgbClr val="A1E8D9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688" name="Shape 688"/>
            <p:cNvSpPr/>
            <p:nvPr/>
          </p:nvSpPr>
          <p:spPr>
            <a:xfrm>
              <a:off x="224126" y="-10334"/>
              <a:ext cx="5788403" cy="10874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>
                <a:defRPr sz="3200"/>
              </a:pPr>
              <a:r>
                <a:rPr dirty="0"/>
                <a:t>attestation </a:t>
              </a:r>
              <a:r>
                <a:rPr b="1" dirty="0">
                  <a:latin typeface="Helvetica"/>
                  <a:ea typeface="Helvetica"/>
                  <a:cs typeface="Helvetica"/>
                  <a:sym typeface="Helvetica"/>
                </a:rPr>
                <a:t>att </a:t>
              </a:r>
              <a:r>
                <a:rPr dirty="0"/>
                <a:t>= </a:t>
              </a:r>
            </a:p>
            <a:p>
              <a:pPr>
                <a:defRPr sz="3200"/>
              </a:pPr>
              <a:r>
                <a:rPr dirty="0"/>
                <a:t>𝚺</a:t>
              </a:r>
              <a:r>
                <a:rPr sz="3000" baseline="-5999" dirty="0"/>
                <a:t>intel</a:t>
              </a:r>
              <a:r>
                <a:rPr dirty="0"/>
                <a:t>[</a:t>
              </a:r>
              <a:r>
                <a:rPr lang="en-US" dirty="0"/>
                <a:t> </a:t>
              </a:r>
              <a:r>
                <a:rPr dirty="0"/>
                <a:t>X || User data]</a:t>
              </a:r>
            </a:p>
          </p:txBody>
        </p:sp>
      </p:grpSp>
      <p:sp>
        <p:nvSpPr>
          <p:cNvPr id="690" name="Shape 690"/>
          <p:cNvSpPr/>
          <p:nvPr/>
        </p:nvSpPr>
        <p:spPr>
          <a:xfrm>
            <a:off x="439954" y="7219083"/>
            <a:ext cx="3565080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b="0" dirty="0"/>
              <a:t>Remote </a:t>
            </a:r>
            <a:r>
              <a:rPr lang="en-US" b="0" dirty="0"/>
              <a:t>Platform</a:t>
            </a:r>
            <a:endParaRPr b="0" dirty="0"/>
          </a:p>
        </p:txBody>
      </p:sp>
      <p:sp>
        <p:nvSpPr>
          <p:cNvPr id="691" name="Shape 691"/>
          <p:cNvSpPr/>
          <p:nvPr/>
        </p:nvSpPr>
        <p:spPr>
          <a:xfrm>
            <a:off x="477332" y="8562710"/>
            <a:ext cx="11776661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2800" i="1"/>
            </a:lvl1pPr>
          </a:lstStyle>
          <a:p>
            <a:pPr algn="l"/>
            <a:r>
              <a:t>*Signature 𝚺 (EPID) can be anonymous (group) or pseudonymous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4521514" y="2363762"/>
            <a:ext cx="2354199" cy="2246778"/>
            <a:chOff x="4257840" y="2449154"/>
            <a:chExt cx="2354199" cy="2246778"/>
          </a:xfrm>
        </p:grpSpPr>
        <p:sp>
          <p:nvSpPr>
            <p:cNvPr id="2" name="TextBox 1"/>
            <p:cNvSpPr txBox="1"/>
            <p:nvPr/>
          </p:nvSpPr>
          <p:spPr>
            <a:xfrm>
              <a:off x="4257840" y="2449154"/>
              <a:ext cx="2354199" cy="121058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b="1" dirty="0">
                  <a:solidFill>
                    <a:srgbClr val="00B050"/>
                  </a:solidFill>
                </a:rPr>
                <a:t>SGX HW Secret Key</a:t>
              </a:r>
              <a:endParaRPr kumimoji="0" lang="en-US" sz="3600" b="1" i="0" u="none" strike="noStrike" cap="none" spc="0" normalizeH="0" baseline="0" dirty="0">
                <a:ln>
                  <a:noFill/>
                </a:ln>
                <a:solidFill>
                  <a:srgbClr val="00B050"/>
                </a:solidFill>
                <a:effectLst/>
                <a:uFillTx/>
                <a:sym typeface="Helvetica Light"/>
              </a:endParaRPr>
            </a:p>
          </p:txBody>
        </p:sp>
        <p:cxnSp>
          <p:nvCxnSpPr>
            <p:cNvPr id="4" name="Straight Arrow Connector 3"/>
            <p:cNvCxnSpPr/>
            <p:nvPr/>
          </p:nvCxnSpPr>
          <p:spPr>
            <a:xfrm>
              <a:off x="5409945" y="3663208"/>
              <a:ext cx="0" cy="1032724"/>
            </a:xfrm>
            <a:prstGeom prst="straightConnector1">
              <a:avLst/>
            </a:prstGeom>
            <a:noFill/>
            <a:ln w="76200" cap="flat">
              <a:solidFill>
                <a:srgbClr val="00B050"/>
              </a:solidFill>
              <a:prstDash val="solid"/>
              <a:miter lim="4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grpSp>
        <p:nvGrpSpPr>
          <p:cNvPr id="10" name="Group 9"/>
          <p:cNvGrpSpPr/>
          <p:nvPr/>
        </p:nvGrpSpPr>
        <p:grpSpPr>
          <a:xfrm>
            <a:off x="5159620" y="5014112"/>
            <a:ext cx="2424478" cy="1444237"/>
            <a:chOff x="5159620" y="5014112"/>
            <a:chExt cx="2424478" cy="1444237"/>
          </a:xfrm>
        </p:grpSpPr>
        <p:cxnSp>
          <p:nvCxnSpPr>
            <p:cNvPr id="36" name="Straight Arrow Connector 35"/>
            <p:cNvCxnSpPr/>
            <p:nvPr/>
          </p:nvCxnSpPr>
          <p:spPr>
            <a:xfrm flipV="1">
              <a:off x="6382932" y="5014112"/>
              <a:ext cx="0" cy="838048"/>
            </a:xfrm>
            <a:prstGeom prst="straightConnector1">
              <a:avLst/>
            </a:prstGeom>
            <a:noFill/>
            <a:ln w="76200" cap="flat">
              <a:solidFill>
                <a:srgbClr val="00B050"/>
              </a:solidFill>
              <a:prstDash val="solid"/>
              <a:miter lim="4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9" name="TextBox 38"/>
            <p:cNvSpPr txBox="1"/>
            <p:nvPr/>
          </p:nvSpPr>
          <p:spPr>
            <a:xfrm>
              <a:off x="5159620" y="5924870"/>
              <a:ext cx="2424478" cy="5334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2800" b="1" dirty="0">
                  <a:solidFill>
                    <a:srgbClr val="00B050"/>
                  </a:solidFill>
                </a:rPr>
                <a:t>Program Image</a:t>
              </a:r>
              <a:endParaRPr kumimoji="0" lang="en-US" sz="2800" b="1" i="0" u="none" strike="noStrike" cap="none" spc="0" normalizeH="0" baseline="0" dirty="0">
                <a:ln>
                  <a:noFill/>
                </a:ln>
                <a:solidFill>
                  <a:srgbClr val="00B050"/>
                </a:solidFill>
                <a:effectLst/>
                <a:uFillTx/>
                <a:sym typeface="Helvetica Light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4621040" y="7343806"/>
            <a:ext cx="7981352" cy="656590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571500" marR="0" indent="-5715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X is running on a genuine SGX platform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51843"/>
    </mc:Choice>
    <mc:Fallback xmlns="">
      <p:transition advTm="51843"/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6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9" grpId="1" animBg="1" advAuto="0"/>
      <p:bldP spid="691" grpId="2" animBg="1" advAuto="0"/>
      <p:bldP spid="1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4867422" y="3139062"/>
            <a:ext cx="4804414" cy="2544286"/>
            <a:chOff x="4867422" y="3139062"/>
            <a:chExt cx="4804414" cy="2544286"/>
          </a:xfrm>
        </p:grpSpPr>
        <p:sp>
          <p:nvSpPr>
            <p:cNvPr id="3" name="Rectangle 2"/>
            <p:cNvSpPr/>
            <p:nvPr/>
          </p:nvSpPr>
          <p:spPr>
            <a:xfrm>
              <a:off x="4867422" y="3747650"/>
              <a:ext cx="4804414" cy="1935698"/>
            </a:xfrm>
            <a:prstGeom prst="rect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7360577" y="3139062"/>
              <a:ext cx="2090316" cy="6565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36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rPr>
                <a:t>Certificate</a:t>
              </a:r>
            </a:p>
          </p:txBody>
        </p:sp>
      </p:grpSp>
      <p:grpSp>
        <p:nvGrpSpPr>
          <p:cNvPr id="673" name="Group 673"/>
          <p:cNvGrpSpPr/>
          <p:nvPr/>
        </p:nvGrpSpPr>
        <p:grpSpPr>
          <a:xfrm>
            <a:off x="11401438" y="2981837"/>
            <a:ext cx="1527544" cy="1856601"/>
            <a:chOff x="-7632" y="-33031"/>
            <a:chExt cx="1527543" cy="1856599"/>
          </a:xfrm>
        </p:grpSpPr>
        <p:sp>
          <p:nvSpPr>
            <p:cNvPr id="670" name="Shape 670"/>
            <p:cNvSpPr/>
            <p:nvPr/>
          </p:nvSpPr>
          <p:spPr>
            <a:xfrm>
              <a:off x="0" y="0"/>
              <a:ext cx="1512279" cy="1823568"/>
            </a:xfrm>
            <a:prstGeom prst="rect">
              <a:avLst/>
            </a:prstGeom>
            <a:solidFill>
              <a:srgbClr val="95FA5A"/>
            </a:solidFill>
            <a:ln w="38100" cap="flat">
              <a:solidFill>
                <a:schemeClr val="accent2">
                  <a:hueOff val="-554920"/>
                  <a:satOff val="-21482"/>
                  <a:lumOff val="-6228"/>
                </a:schemeClr>
              </a:solidFill>
              <a:prstDash val="solid"/>
              <a:miter lim="400000"/>
            </a:ln>
            <a:effectLst>
              <a:outerShdw blurRad="50800" dist="12700" rotWithShape="0">
                <a:srgbClr val="000000"/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pic>
          <p:nvPicPr>
            <p:cNvPr id="671" name="pasted-image.pd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389474" y="801900"/>
              <a:ext cx="1113337" cy="99163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72" name="Shape 672"/>
            <p:cNvSpPr/>
            <p:nvPr/>
          </p:nvSpPr>
          <p:spPr>
            <a:xfrm>
              <a:off x="-7633" y="-33032"/>
              <a:ext cx="1527544" cy="7658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>
                <a:defRPr sz="2000" b="1">
                  <a:latin typeface="Courier"/>
                  <a:ea typeface="Courier"/>
                  <a:cs typeface="Courier"/>
                  <a:sym typeface="Courier"/>
                </a:defRPr>
              </a:pPr>
              <a:r>
                <a:t>Flight</a:t>
              </a:r>
            </a:p>
            <a:p>
              <a:pPr algn="l">
                <a:defRPr sz="2000" b="1">
                  <a:latin typeface="Courier"/>
                  <a:ea typeface="Courier"/>
                  <a:cs typeface="Courier"/>
                  <a:sym typeface="Courier"/>
                </a:defRPr>
              </a:pPr>
              <a:r>
                <a:t>Insurance</a:t>
              </a:r>
            </a:p>
          </p:txBody>
        </p:sp>
      </p:grpSp>
      <p:sp>
        <p:nvSpPr>
          <p:cNvPr id="674" name="Shape 674"/>
          <p:cNvSpPr>
            <a:spLocks noGrp="1"/>
          </p:cNvSpPr>
          <p:nvPr>
            <p:ph type="title"/>
          </p:nvPr>
        </p:nvSpPr>
        <p:spPr>
          <a:xfrm>
            <a:off x="711636" y="249687"/>
            <a:ext cx="11581529" cy="2159001"/>
          </a:xfrm>
          <a:prstGeom prst="rect">
            <a:avLst/>
          </a:prstGeom>
        </p:spPr>
        <p:txBody>
          <a:bodyPr/>
          <a:lstStyle>
            <a:lvl1pPr defTabSz="502412">
              <a:defRPr sz="6880"/>
            </a:lvl1pPr>
          </a:lstStyle>
          <a:p>
            <a:r>
              <a:rPr dirty="0"/>
              <a:t>Intel SGX: </a:t>
            </a:r>
            <a:r>
              <a:rPr lang="en-US" dirty="0"/>
              <a:t>Secure Channel</a:t>
            </a:r>
            <a:endParaRPr dirty="0"/>
          </a:p>
        </p:txBody>
      </p:sp>
      <p:pic>
        <p:nvPicPr>
          <p:cNvPr id="675" name="image19.png"/>
          <p:cNvPicPr>
            <a:picLocks noChangeAspect="1"/>
          </p:cNvPicPr>
          <p:nvPr/>
        </p:nvPicPr>
        <p:blipFill>
          <a:blip r:embed="rId4">
            <a:extLst/>
          </a:blip>
          <a:srcRect b="89692"/>
          <a:stretch>
            <a:fillRect/>
          </a:stretch>
        </p:blipFill>
        <p:spPr>
          <a:xfrm>
            <a:off x="477340" y="3241882"/>
            <a:ext cx="3536854" cy="352852"/>
          </a:xfrm>
          <a:prstGeom prst="rect">
            <a:avLst/>
          </a:prstGeom>
          <a:ln w="12700">
            <a:miter lim="400000"/>
          </a:ln>
        </p:spPr>
      </p:pic>
      <p:pic>
        <p:nvPicPr>
          <p:cNvPr id="676" name="image19.png"/>
          <p:cNvPicPr>
            <a:picLocks noChangeAspect="1"/>
          </p:cNvPicPr>
          <p:nvPr/>
        </p:nvPicPr>
        <p:blipFill>
          <a:blip r:embed="rId4">
            <a:extLst/>
          </a:blip>
          <a:srcRect b="89692"/>
          <a:stretch>
            <a:fillRect/>
          </a:stretch>
        </p:blipFill>
        <p:spPr>
          <a:xfrm rot="5399978">
            <a:off x="2069343" y="4912600"/>
            <a:ext cx="3536854" cy="352852"/>
          </a:xfrm>
          <a:prstGeom prst="rect">
            <a:avLst/>
          </a:prstGeom>
          <a:ln w="12700">
            <a:miter lim="400000"/>
          </a:ln>
        </p:spPr>
      </p:pic>
      <p:pic>
        <p:nvPicPr>
          <p:cNvPr id="677" name="image19.png"/>
          <p:cNvPicPr>
            <a:picLocks noChangeAspect="1"/>
          </p:cNvPicPr>
          <p:nvPr/>
        </p:nvPicPr>
        <p:blipFill>
          <a:blip r:embed="rId4">
            <a:extLst/>
          </a:blip>
          <a:srcRect b="89692"/>
          <a:stretch>
            <a:fillRect/>
          </a:stretch>
        </p:blipFill>
        <p:spPr>
          <a:xfrm>
            <a:off x="477340" y="6751002"/>
            <a:ext cx="3536854" cy="352852"/>
          </a:xfrm>
          <a:prstGeom prst="rect">
            <a:avLst/>
          </a:prstGeom>
          <a:ln w="12700">
            <a:miter lim="400000"/>
          </a:ln>
        </p:spPr>
      </p:pic>
      <p:pic>
        <p:nvPicPr>
          <p:cNvPr id="678" name="image13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26122" y="3665134"/>
            <a:ext cx="1082100" cy="71690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683" name="Group 683"/>
          <p:cNvGrpSpPr/>
          <p:nvPr/>
        </p:nvGrpSpPr>
        <p:grpSpPr>
          <a:xfrm>
            <a:off x="872660" y="5014113"/>
            <a:ext cx="2804447" cy="1856600"/>
            <a:chOff x="0" y="-204783"/>
            <a:chExt cx="2804446" cy="1856599"/>
          </a:xfrm>
        </p:grpSpPr>
        <p:grpSp>
          <p:nvGrpSpPr>
            <p:cNvPr id="681" name="Group 681"/>
            <p:cNvGrpSpPr/>
            <p:nvPr/>
          </p:nvGrpSpPr>
          <p:grpSpPr>
            <a:xfrm>
              <a:off x="0" y="-204784"/>
              <a:ext cx="2747897" cy="1492922"/>
              <a:chOff x="0" y="-204783"/>
              <a:chExt cx="2747896" cy="1492921"/>
            </a:xfrm>
          </p:grpSpPr>
          <p:sp>
            <p:nvSpPr>
              <p:cNvPr id="679" name="Shape 679"/>
              <p:cNvSpPr/>
              <p:nvPr/>
            </p:nvSpPr>
            <p:spPr>
              <a:xfrm>
                <a:off x="0" y="0"/>
                <a:ext cx="2747897" cy="1083354"/>
              </a:xfrm>
              <a:prstGeom prst="rect">
                <a:avLst/>
              </a:prstGeom>
              <a:solidFill>
                <a:srgbClr val="B3A77D"/>
              </a:solidFill>
              <a:ln w="12700" cap="flat">
                <a:solidFill>
                  <a:srgbClr val="695D46"/>
                </a:solidFill>
                <a:prstDash val="solid"/>
                <a:round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algn="l" defTabSz="1733973">
                  <a:defRPr sz="2600"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680" name="Shape 680"/>
              <p:cNvSpPr/>
              <p:nvPr/>
            </p:nvSpPr>
            <p:spPr>
              <a:xfrm>
                <a:off x="0" y="-204784"/>
                <a:ext cx="2747897" cy="149292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130026" tIns="130026" rIns="130026" bIns="130026" numCol="1" anchor="ctr">
                <a:noAutofit/>
              </a:bodyPr>
              <a:lstStyle>
                <a:lvl1pPr algn="l" defTabSz="1733973">
                  <a:defRPr sz="4000">
                    <a:latin typeface="Arial"/>
                    <a:ea typeface="Arial"/>
                    <a:cs typeface="Arial"/>
                    <a:sym typeface="Arial"/>
                  </a:defRPr>
                </a:lvl1pPr>
              </a:lstStyle>
              <a:p>
                <a:r>
                  <a:t>Program X</a:t>
                </a:r>
              </a:p>
            </p:txBody>
          </p:sp>
        </p:grpSp>
        <p:pic>
          <p:nvPicPr>
            <p:cNvPr id="682" name="image03.png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1865355" y="812728"/>
              <a:ext cx="939092" cy="83908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684" name="image19.png"/>
          <p:cNvPicPr>
            <a:picLocks noChangeAspect="1"/>
          </p:cNvPicPr>
          <p:nvPr/>
        </p:nvPicPr>
        <p:blipFill>
          <a:blip r:embed="rId4">
            <a:extLst/>
          </a:blip>
          <a:srcRect b="89692"/>
          <a:stretch>
            <a:fillRect/>
          </a:stretch>
        </p:blipFill>
        <p:spPr>
          <a:xfrm rot="5399978">
            <a:off x="-1114658" y="4833880"/>
            <a:ext cx="3536855" cy="352852"/>
          </a:xfrm>
          <a:prstGeom prst="rect">
            <a:avLst/>
          </a:prstGeom>
          <a:ln w="12700">
            <a:miter lim="400000"/>
          </a:ln>
        </p:spPr>
      </p:pic>
      <p:sp>
        <p:nvSpPr>
          <p:cNvPr id="685" name="Shape 685"/>
          <p:cNvSpPr/>
          <p:nvPr/>
        </p:nvSpPr>
        <p:spPr>
          <a:xfrm>
            <a:off x="2320441" y="3699737"/>
            <a:ext cx="102870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SGX</a:t>
            </a:r>
          </a:p>
        </p:txBody>
      </p:sp>
      <p:pic>
        <p:nvPicPr>
          <p:cNvPr id="686" name="image22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0289923" y="4179464"/>
            <a:ext cx="2155891" cy="243297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689" name="Group 689"/>
          <p:cNvGrpSpPr/>
          <p:nvPr/>
        </p:nvGrpSpPr>
        <p:grpSpPr>
          <a:xfrm>
            <a:off x="4000788" y="4005479"/>
            <a:ext cx="6793046" cy="1167376"/>
            <a:chOff x="0" y="-10334"/>
            <a:chExt cx="6793044" cy="1167375"/>
          </a:xfrm>
        </p:grpSpPr>
        <p:sp>
          <p:nvSpPr>
            <p:cNvPr id="687" name="Shape 687"/>
            <p:cNvSpPr/>
            <p:nvPr/>
          </p:nvSpPr>
          <p:spPr>
            <a:xfrm flipH="1" flipV="1">
              <a:off x="0" y="1157040"/>
              <a:ext cx="6793044" cy="1"/>
            </a:xfrm>
            <a:prstGeom prst="line">
              <a:avLst/>
            </a:prstGeom>
            <a:noFill/>
            <a:ln w="101600" cap="flat">
              <a:solidFill>
                <a:srgbClr val="695D46"/>
              </a:solidFill>
              <a:prstDash val="solid"/>
              <a:round/>
              <a:headEnd type="triangle" w="med" len="med"/>
            </a:ln>
            <a:effectLst/>
          </p:spPr>
          <p:txBody>
            <a:bodyPr wrap="square" lIns="65023" tIns="65023" rIns="65023" bIns="65023" numCol="1" anchor="t">
              <a:noAutofit/>
            </a:bodyPr>
            <a:lstStyle/>
            <a:p>
              <a:pPr algn="l" defTabSz="1733973">
                <a:defRPr sz="2600">
                  <a:solidFill>
                    <a:srgbClr val="A1E8D9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688" name="Shape 688"/>
            <p:cNvSpPr/>
            <p:nvPr/>
          </p:nvSpPr>
          <p:spPr>
            <a:xfrm>
              <a:off x="224126" y="-10334"/>
              <a:ext cx="5788403" cy="10874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>
                <a:defRPr sz="3200"/>
              </a:pPr>
              <a:r>
                <a:rPr dirty="0"/>
                <a:t>attestation </a:t>
              </a:r>
              <a:r>
                <a:rPr b="1" dirty="0">
                  <a:latin typeface="Helvetica"/>
                  <a:ea typeface="Helvetica"/>
                  <a:cs typeface="Helvetica"/>
                  <a:sym typeface="Helvetica"/>
                </a:rPr>
                <a:t>att </a:t>
              </a:r>
              <a:r>
                <a:rPr dirty="0"/>
                <a:t>= </a:t>
              </a:r>
            </a:p>
            <a:p>
              <a:pPr>
                <a:defRPr sz="3200"/>
              </a:pPr>
              <a:r>
                <a:rPr dirty="0"/>
                <a:t>𝚺</a:t>
              </a:r>
              <a:r>
                <a:rPr sz="3000" baseline="-5999" dirty="0"/>
                <a:t>intel</a:t>
              </a:r>
              <a:r>
                <a:rPr dirty="0"/>
                <a:t>[</a:t>
              </a:r>
              <a:r>
                <a:rPr lang="en-US" dirty="0"/>
                <a:t> </a:t>
              </a:r>
              <a:r>
                <a:rPr dirty="0"/>
                <a:t>X || User data]</a:t>
              </a:r>
            </a:p>
          </p:txBody>
        </p:sp>
      </p:grpSp>
      <p:sp>
        <p:nvSpPr>
          <p:cNvPr id="690" name="Shape 690"/>
          <p:cNvSpPr/>
          <p:nvPr/>
        </p:nvSpPr>
        <p:spPr>
          <a:xfrm>
            <a:off x="439954" y="7219083"/>
            <a:ext cx="3565080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b="0" dirty="0"/>
              <a:t>Remote </a:t>
            </a:r>
            <a:r>
              <a:rPr lang="en-US" b="0" dirty="0"/>
              <a:t>Platform</a:t>
            </a:r>
            <a:endParaRPr b="0" dirty="0"/>
          </a:p>
        </p:txBody>
      </p:sp>
      <p:sp>
        <p:nvSpPr>
          <p:cNvPr id="691" name="Shape 691"/>
          <p:cNvSpPr/>
          <p:nvPr/>
        </p:nvSpPr>
        <p:spPr>
          <a:xfrm>
            <a:off x="477332" y="8562710"/>
            <a:ext cx="11776661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2800" i="1"/>
            </a:lvl1pPr>
          </a:lstStyle>
          <a:p>
            <a:pPr algn="l"/>
            <a:r>
              <a:t>*Signature 𝚺 (EPID) can be anonymous (group) or pseudonymous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4521514" y="2363762"/>
            <a:ext cx="2354199" cy="2246778"/>
            <a:chOff x="4257840" y="2449154"/>
            <a:chExt cx="2354199" cy="2246778"/>
          </a:xfrm>
        </p:grpSpPr>
        <p:sp>
          <p:nvSpPr>
            <p:cNvPr id="2" name="TextBox 1"/>
            <p:cNvSpPr txBox="1"/>
            <p:nvPr/>
          </p:nvSpPr>
          <p:spPr>
            <a:xfrm>
              <a:off x="4257840" y="2449154"/>
              <a:ext cx="2354199" cy="121058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b="1" dirty="0">
                  <a:solidFill>
                    <a:srgbClr val="00B050"/>
                  </a:solidFill>
                </a:rPr>
                <a:t>SGX HW Secret Key</a:t>
              </a:r>
              <a:endParaRPr kumimoji="0" lang="en-US" sz="3600" b="1" i="0" u="none" strike="noStrike" cap="none" spc="0" normalizeH="0" baseline="0" dirty="0">
                <a:ln>
                  <a:noFill/>
                </a:ln>
                <a:solidFill>
                  <a:srgbClr val="00B050"/>
                </a:solidFill>
                <a:effectLst/>
                <a:uFillTx/>
                <a:sym typeface="Helvetica Light"/>
              </a:endParaRPr>
            </a:p>
          </p:txBody>
        </p:sp>
        <p:cxnSp>
          <p:nvCxnSpPr>
            <p:cNvPr id="4" name="Straight Arrow Connector 3"/>
            <p:cNvCxnSpPr/>
            <p:nvPr/>
          </p:nvCxnSpPr>
          <p:spPr>
            <a:xfrm>
              <a:off x="5409945" y="3663208"/>
              <a:ext cx="0" cy="1032724"/>
            </a:xfrm>
            <a:prstGeom prst="straightConnector1">
              <a:avLst/>
            </a:prstGeom>
            <a:noFill/>
            <a:ln w="76200" cap="flat">
              <a:solidFill>
                <a:srgbClr val="00B050"/>
              </a:solidFill>
              <a:prstDash val="solid"/>
              <a:miter lim="4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grpSp>
        <p:nvGrpSpPr>
          <p:cNvPr id="10" name="Group 9"/>
          <p:cNvGrpSpPr/>
          <p:nvPr/>
        </p:nvGrpSpPr>
        <p:grpSpPr>
          <a:xfrm>
            <a:off x="5159620" y="5014112"/>
            <a:ext cx="2479137" cy="1444237"/>
            <a:chOff x="5159620" y="5014112"/>
            <a:chExt cx="2479137" cy="1444237"/>
          </a:xfrm>
        </p:grpSpPr>
        <p:cxnSp>
          <p:nvCxnSpPr>
            <p:cNvPr id="36" name="Straight Arrow Connector 35"/>
            <p:cNvCxnSpPr/>
            <p:nvPr/>
          </p:nvCxnSpPr>
          <p:spPr>
            <a:xfrm flipV="1">
              <a:off x="6382932" y="5014112"/>
              <a:ext cx="0" cy="838048"/>
            </a:xfrm>
            <a:prstGeom prst="straightConnector1">
              <a:avLst/>
            </a:prstGeom>
            <a:noFill/>
            <a:ln w="76200" cap="flat">
              <a:solidFill>
                <a:srgbClr val="00B050"/>
              </a:solidFill>
              <a:prstDash val="solid"/>
              <a:miter lim="4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9" name="TextBox 38"/>
            <p:cNvSpPr txBox="1"/>
            <p:nvPr/>
          </p:nvSpPr>
          <p:spPr>
            <a:xfrm>
              <a:off x="5159620" y="5924870"/>
              <a:ext cx="2479137" cy="5334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2800" b="1" dirty="0">
                  <a:solidFill>
                    <a:srgbClr val="00B050"/>
                  </a:solidFill>
                </a:rPr>
                <a:t>Program Image</a:t>
              </a:r>
              <a:endParaRPr kumimoji="0" lang="en-US" sz="2800" b="1" i="0" u="none" strike="noStrike" cap="none" spc="0" normalizeH="0" baseline="0" dirty="0">
                <a:ln>
                  <a:noFill/>
                </a:ln>
                <a:solidFill>
                  <a:srgbClr val="00B050"/>
                </a:solidFill>
                <a:effectLst/>
                <a:uFillTx/>
                <a:sym typeface="Helvetica Light"/>
              </a:endParaRPr>
            </a:p>
          </p:txBody>
        </p:sp>
      </p:grpSp>
      <p:grpSp>
        <p:nvGrpSpPr>
          <p:cNvPr id="31" name="Group 694"/>
          <p:cNvGrpSpPr/>
          <p:nvPr/>
        </p:nvGrpSpPr>
        <p:grpSpPr>
          <a:xfrm>
            <a:off x="5430208" y="4967271"/>
            <a:ext cx="2896544" cy="3060997"/>
            <a:chOff x="1315877" y="-3"/>
            <a:chExt cx="2896544" cy="3060994"/>
          </a:xfrm>
        </p:grpSpPr>
        <p:sp>
          <p:nvSpPr>
            <p:cNvPr id="32" name="Shape 692"/>
            <p:cNvSpPr/>
            <p:nvPr/>
          </p:nvSpPr>
          <p:spPr>
            <a:xfrm flipV="1">
              <a:off x="1823452" y="-3"/>
              <a:ext cx="2388969" cy="2493688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33" name="Shape 693"/>
            <p:cNvSpPr/>
            <p:nvPr/>
          </p:nvSpPr>
          <p:spPr>
            <a:xfrm>
              <a:off x="1315877" y="2413290"/>
              <a:ext cx="952724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b="1"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dirty="0"/>
                <a:t>PK</a:t>
              </a:r>
              <a:r>
                <a:rPr baseline="-5999" dirty="0"/>
                <a:t>X</a:t>
              </a:r>
            </a:p>
          </p:txBody>
        </p:sp>
      </p:grpSp>
      <p:grpSp>
        <p:nvGrpSpPr>
          <p:cNvPr id="34" name="Group 697"/>
          <p:cNvGrpSpPr/>
          <p:nvPr/>
        </p:nvGrpSpPr>
        <p:grpSpPr>
          <a:xfrm>
            <a:off x="3417686" y="5983105"/>
            <a:ext cx="1869840" cy="2028730"/>
            <a:chOff x="361150" y="-305251"/>
            <a:chExt cx="1869839" cy="2028729"/>
          </a:xfrm>
        </p:grpSpPr>
        <p:sp>
          <p:nvSpPr>
            <p:cNvPr id="35" name="Shape 695"/>
            <p:cNvSpPr/>
            <p:nvPr/>
          </p:nvSpPr>
          <p:spPr>
            <a:xfrm flipH="1" flipV="1">
              <a:off x="361150" y="-305251"/>
              <a:ext cx="1131327" cy="147785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37" name="Shape 696"/>
            <p:cNvSpPr/>
            <p:nvPr/>
          </p:nvSpPr>
          <p:spPr>
            <a:xfrm>
              <a:off x="1278265" y="1075777"/>
              <a:ext cx="952724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b="1"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dirty="0"/>
                <a:t>SK</a:t>
              </a:r>
              <a:r>
                <a:rPr baseline="-5999" dirty="0"/>
                <a:t>X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399589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47771"/>
    </mc:Choice>
    <mc:Fallback xmlns="">
      <p:transition advTm="47771"/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 advAuto="0"/>
      <p:bldP spid="34" grpId="0" animBg="1" advAuto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Shape 700"/>
          <p:cNvSpPr>
            <a:spLocks noGrp="1"/>
          </p:cNvSpPr>
          <p:nvPr>
            <p:ph type="title"/>
          </p:nvPr>
        </p:nvSpPr>
        <p:spPr>
          <a:xfrm>
            <a:off x="952500" y="258308"/>
            <a:ext cx="11099800" cy="2159001"/>
          </a:xfrm>
          <a:prstGeom prst="rect">
            <a:avLst/>
          </a:prstGeom>
        </p:spPr>
        <p:txBody>
          <a:bodyPr/>
          <a:lstStyle>
            <a:lvl1pPr defTabSz="508254">
              <a:defRPr sz="6960"/>
            </a:lvl1pPr>
          </a:lstStyle>
          <a:p>
            <a:r>
              <a:t>TC goal / adversarial model</a:t>
            </a:r>
          </a:p>
        </p:txBody>
      </p:sp>
      <p:sp>
        <p:nvSpPr>
          <p:cNvPr id="701" name="Shape 701"/>
          <p:cNvSpPr>
            <a:spLocks noGrp="1"/>
          </p:cNvSpPr>
          <p:nvPr>
            <p:ph type="body" sz="half" idx="1"/>
          </p:nvPr>
        </p:nvSpPr>
        <p:spPr>
          <a:xfrm>
            <a:off x="505839" y="2152403"/>
            <a:ext cx="12384480" cy="3642579"/>
          </a:xfrm>
          <a:prstGeom prst="rect">
            <a:avLst/>
          </a:prstGeom>
        </p:spPr>
        <p:txBody>
          <a:bodyPr/>
          <a:lstStyle/>
          <a:p>
            <a:pPr marL="293370" indent="-293370" defTabSz="385572">
              <a:spcBef>
                <a:spcPts val="600"/>
              </a:spcBef>
              <a:defRPr sz="3630"/>
            </a:pPr>
            <a:r>
              <a:rPr dirty="0"/>
              <a:t>Relying contract sends query </a:t>
            </a:r>
            <a:r>
              <a:rPr i="1" dirty="0"/>
              <a:t>Q = </a:t>
            </a:r>
            <a:r>
              <a:rPr dirty="0"/>
              <a:t>(XYZ, </a:t>
            </a:r>
            <a:r>
              <a:rPr dirty="0" err="1"/>
              <a:t>params</a:t>
            </a:r>
            <a:r>
              <a:rPr dirty="0"/>
              <a:t>, </a:t>
            </a:r>
            <a:r>
              <a:rPr i="1" dirty="0"/>
              <a:t>T</a:t>
            </a:r>
            <a:r>
              <a:rPr dirty="0"/>
              <a:t>) to TC</a:t>
            </a:r>
          </a:p>
          <a:p>
            <a:pPr marL="293370" indent="-293370" defTabSz="385572">
              <a:spcBef>
                <a:spcPts val="800"/>
              </a:spcBef>
              <a:defRPr sz="3630"/>
            </a:pPr>
            <a:r>
              <a:rPr dirty="0"/>
              <a:t>Goal: TC returns correct answer </a:t>
            </a:r>
            <a:r>
              <a:rPr i="1" dirty="0"/>
              <a:t>A</a:t>
            </a:r>
            <a:r>
              <a:rPr dirty="0"/>
              <a:t> to query </a:t>
            </a:r>
            <a:r>
              <a:rPr i="1" dirty="0"/>
              <a:t>Q</a:t>
            </a:r>
            <a:r>
              <a:rPr dirty="0"/>
              <a:t> </a:t>
            </a:r>
          </a:p>
          <a:p>
            <a:pPr marL="293370" indent="-293370" defTabSz="385572">
              <a:spcBef>
                <a:spcPts val="800"/>
              </a:spcBef>
              <a:defRPr sz="3630"/>
            </a:pPr>
            <a:r>
              <a:rPr dirty="0"/>
              <a:t>Adversary controls </a:t>
            </a:r>
            <a:r>
              <a:rPr lang="en-US" dirty="0"/>
              <a:t>the </a:t>
            </a:r>
            <a:r>
              <a:rPr dirty="0"/>
              <a:t>OS </a:t>
            </a:r>
            <a:r>
              <a:rPr lang="en-US" dirty="0"/>
              <a:t>of TC server </a:t>
            </a:r>
            <a:r>
              <a:rPr dirty="0"/>
              <a:t>and the network</a:t>
            </a:r>
          </a:p>
          <a:p>
            <a:pPr marL="741574" lvl="1" indent="-448204" defTabSz="385572">
              <a:spcBef>
                <a:spcPts val="600"/>
              </a:spcBef>
              <a:defRPr sz="2970"/>
            </a:pPr>
            <a:r>
              <a:rPr dirty="0"/>
              <a:t>Simpler view: </a:t>
            </a:r>
            <a:r>
              <a:rPr b="1" dirty="0">
                <a:latin typeface="Helvetica"/>
                <a:ea typeface="Helvetica"/>
                <a:cs typeface="Helvetica"/>
                <a:sym typeface="Helvetica"/>
              </a:rPr>
              <a:t>adversary controls network outside enclave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2602662" y="5503414"/>
            <a:ext cx="7402912" cy="3560412"/>
            <a:chOff x="2602662" y="6015478"/>
            <a:chExt cx="7402912" cy="3560412"/>
          </a:xfrm>
        </p:grpSpPr>
        <p:pic>
          <p:nvPicPr>
            <p:cNvPr id="699" name="pasted-image.jp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7323586" y="7011462"/>
              <a:ext cx="2681988" cy="2159001"/>
            </a:xfrm>
            <a:prstGeom prst="rect">
              <a:avLst/>
            </a:prstGeom>
            <a:ln w="12700">
              <a:miter lim="400000"/>
            </a:ln>
          </p:spPr>
        </p:pic>
        <p:grpSp>
          <p:nvGrpSpPr>
            <p:cNvPr id="725" name="Group 725"/>
            <p:cNvGrpSpPr/>
            <p:nvPr/>
          </p:nvGrpSpPr>
          <p:grpSpPr>
            <a:xfrm>
              <a:off x="2602662" y="6015478"/>
              <a:ext cx="7360530" cy="3560412"/>
              <a:chOff x="0" y="0"/>
              <a:chExt cx="7360529" cy="3560410"/>
            </a:xfrm>
          </p:grpSpPr>
          <p:sp>
            <p:nvSpPr>
              <p:cNvPr id="702" name="Shape 702"/>
              <p:cNvSpPr/>
              <p:nvPr/>
            </p:nvSpPr>
            <p:spPr>
              <a:xfrm>
                <a:off x="68302" y="27103"/>
                <a:ext cx="2583773" cy="3412961"/>
              </a:xfrm>
              <a:prstGeom prst="rect">
                <a:avLst/>
              </a:prstGeom>
              <a:solidFill>
                <a:srgbClr val="F5EFB5"/>
              </a:solidFill>
              <a:ln w="38100" cap="flat"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  <a:prstDash val="solid"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703" name="Shape 703"/>
              <p:cNvSpPr/>
              <p:nvPr/>
            </p:nvSpPr>
            <p:spPr>
              <a:xfrm>
                <a:off x="5097381" y="136866"/>
                <a:ext cx="2263149" cy="77942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130026" tIns="130026" rIns="130026" bIns="130026" numCol="1" anchor="t">
                <a:noAutofit/>
              </a:bodyPr>
              <a:lstStyle>
                <a:lvl1pPr algn="l" defTabSz="1733973">
                  <a:defRPr sz="1800">
                    <a:latin typeface="Arial"/>
                    <a:ea typeface="Arial"/>
                    <a:cs typeface="Arial"/>
                    <a:sym typeface="Arial"/>
                  </a:defRPr>
                </a:lvl1pPr>
              </a:lstStyle>
              <a:p>
                <a:r>
                  <a:t>Trusted Website XYZ.com</a:t>
                </a:r>
              </a:p>
            </p:txBody>
          </p:sp>
          <p:grpSp>
            <p:nvGrpSpPr>
              <p:cNvPr id="707" name="Group 707"/>
              <p:cNvGrpSpPr/>
              <p:nvPr/>
            </p:nvGrpSpPr>
            <p:grpSpPr>
              <a:xfrm>
                <a:off x="333688" y="1001878"/>
                <a:ext cx="1785422" cy="2170029"/>
                <a:chOff x="-8920" y="-38607"/>
                <a:chExt cx="1785421" cy="2170027"/>
              </a:xfrm>
            </p:grpSpPr>
            <p:sp>
              <p:nvSpPr>
                <p:cNvPr id="704" name="Shape 704"/>
                <p:cNvSpPr/>
                <p:nvPr/>
              </p:nvSpPr>
              <p:spPr>
                <a:xfrm>
                  <a:off x="0" y="0"/>
                  <a:ext cx="1767580" cy="2131420"/>
                </a:xfrm>
                <a:prstGeom prst="rect">
                  <a:avLst/>
                </a:prstGeom>
                <a:solidFill>
                  <a:srgbClr val="95FA5A"/>
                </a:solidFill>
                <a:ln w="38100" cap="flat">
                  <a:solidFill>
                    <a:schemeClr val="accent2">
                      <a:hueOff val="-554920"/>
                      <a:satOff val="-21482"/>
                      <a:lumOff val="-6228"/>
                    </a:schemeClr>
                  </a:solidFill>
                  <a:prstDash val="solid"/>
                  <a:miter lim="400000"/>
                </a:ln>
                <a:effectLst>
                  <a:outerShdw blurRad="50800" dist="12700" rotWithShape="0">
                    <a:srgbClr val="000000"/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24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pic>
              <p:nvPicPr>
                <p:cNvPr id="705" name="pasted-image.pdf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tretch>
                  <a:fillRect/>
                </a:stretch>
              </p:blipFill>
              <p:spPr>
                <a:xfrm>
                  <a:off x="455224" y="937276"/>
                  <a:ext cx="1301289" cy="115904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sp>
              <p:nvSpPr>
                <p:cNvPr id="706" name="Shape 706"/>
                <p:cNvSpPr/>
                <p:nvPr/>
              </p:nvSpPr>
              <p:spPr>
                <a:xfrm>
                  <a:off x="-8921" y="-38608"/>
                  <a:ext cx="1785422" cy="895097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l">
                    <a:defRPr sz="1800" b="1">
                      <a:latin typeface="Courier"/>
                      <a:ea typeface="Courier"/>
                      <a:cs typeface="Courier"/>
                      <a:sym typeface="Courier"/>
                    </a:defRPr>
                  </a:pPr>
                  <a:r>
                    <a:t>Flight</a:t>
                  </a:r>
                </a:p>
                <a:p>
                  <a:pPr algn="l">
                    <a:defRPr sz="1800" b="1">
                      <a:latin typeface="Courier"/>
                      <a:ea typeface="Courier"/>
                      <a:cs typeface="Courier"/>
                      <a:sym typeface="Courier"/>
                    </a:defRPr>
                  </a:pPr>
                  <a:r>
                    <a:t>Insurance</a:t>
                  </a:r>
                </a:p>
              </p:txBody>
            </p:sp>
          </p:grpSp>
          <p:sp>
            <p:nvSpPr>
              <p:cNvPr id="708" name="Shape 708"/>
              <p:cNvSpPr/>
              <p:nvPr/>
            </p:nvSpPr>
            <p:spPr>
              <a:xfrm>
                <a:off x="0" y="0"/>
                <a:ext cx="1794779" cy="43507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1800" b="1">
                    <a:latin typeface="Palatino"/>
                    <a:ea typeface="Palatino"/>
                    <a:cs typeface="Palatino"/>
                    <a:sym typeface="Palatino"/>
                  </a:defRPr>
                </a:lvl1pPr>
              </a:lstStyle>
              <a:p>
                <a:r>
                  <a:t>Blockchain</a:t>
                </a:r>
              </a:p>
            </p:txBody>
          </p:sp>
          <p:grpSp>
            <p:nvGrpSpPr>
              <p:cNvPr id="717" name="Group 717"/>
              <p:cNvGrpSpPr/>
              <p:nvPr/>
            </p:nvGrpSpPr>
            <p:grpSpPr>
              <a:xfrm>
                <a:off x="2877995" y="1330238"/>
                <a:ext cx="1842892" cy="2230173"/>
                <a:chOff x="0" y="0"/>
                <a:chExt cx="1842891" cy="2230171"/>
              </a:xfrm>
            </p:grpSpPr>
            <p:grpSp>
              <p:nvGrpSpPr>
                <p:cNvPr id="715" name="Group 715"/>
                <p:cNvGrpSpPr/>
                <p:nvPr/>
              </p:nvGrpSpPr>
              <p:grpSpPr>
                <a:xfrm>
                  <a:off x="-1" y="-1"/>
                  <a:ext cx="1596397" cy="1591634"/>
                  <a:chOff x="0" y="0"/>
                  <a:chExt cx="1596395" cy="1591632"/>
                </a:xfrm>
              </p:grpSpPr>
              <p:pic>
                <p:nvPicPr>
                  <p:cNvPr id="709" name="image19.png"/>
                  <p:cNvPicPr>
                    <a:picLocks noChangeAspect="1"/>
                  </p:cNvPicPr>
                  <p:nvPr/>
                </p:nvPicPr>
                <p:blipFill>
                  <a:blip r:embed="rId6">
                    <a:extLst/>
                  </a:blip>
                  <a:srcRect b="89692"/>
                  <a:stretch>
                    <a:fillRect/>
                  </a:stretch>
                </p:blipFill>
                <p:spPr>
                  <a:xfrm>
                    <a:off x="10" y="-1"/>
                    <a:ext cx="1596374" cy="171530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pic>
                <p:nvPicPr>
                  <p:cNvPr id="710" name="image19.png"/>
                  <p:cNvPicPr>
                    <a:picLocks noChangeAspect="1"/>
                  </p:cNvPicPr>
                  <p:nvPr/>
                </p:nvPicPr>
                <p:blipFill>
                  <a:blip r:embed="rId6">
                    <a:extLst/>
                  </a:blip>
                  <a:srcRect b="89692"/>
                  <a:stretch>
                    <a:fillRect/>
                  </a:stretch>
                </p:blipFill>
                <p:spPr>
                  <a:xfrm rot="5399974">
                    <a:off x="-495988" y="495991"/>
                    <a:ext cx="1184202" cy="192218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pic>
                <p:nvPicPr>
                  <p:cNvPr id="711" name="image19.png"/>
                  <p:cNvPicPr>
                    <a:picLocks noChangeAspect="1"/>
                  </p:cNvPicPr>
                  <p:nvPr/>
                </p:nvPicPr>
                <p:blipFill>
                  <a:blip r:embed="rId6">
                    <a:extLst/>
                  </a:blip>
                  <a:srcRect b="89692"/>
                  <a:stretch>
                    <a:fillRect/>
                  </a:stretch>
                </p:blipFill>
                <p:spPr>
                  <a:xfrm rot="5399974">
                    <a:off x="898443" y="512616"/>
                    <a:ext cx="1184201" cy="211695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pic>
                <p:nvPicPr>
                  <p:cNvPr id="712" name="image19.png"/>
                  <p:cNvPicPr>
                    <a:picLocks noChangeAspect="1"/>
                  </p:cNvPicPr>
                  <p:nvPr/>
                </p:nvPicPr>
                <p:blipFill>
                  <a:blip r:embed="rId6">
                    <a:extLst/>
                  </a:blip>
                  <a:srcRect b="89692"/>
                  <a:stretch>
                    <a:fillRect/>
                  </a:stretch>
                </p:blipFill>
                <p:spPr>
                  <a:xfrm>
                    <a:off x="10" y="1073951"/>
                    <a:ext cx="1596374" cy="146540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pic>
                <p:nvPicPr>
                  <p:cNvPr id="713" name="image13.png"/>
                  <p:cNvPicPr>
                    <a:picLocks noChangeAspect="1"/>
                  </p:cNvPicPr>
                  <p:nvPr/>
                </p:nvPicPr>
                <p:blipFill>
                  <a:blip r:embed="rId7">
                    <a:extLst/>
                  </a:blip>
                  <a:stretch>
                    <a:fillRect/>
                  </a:stretch>
                </p:blipFill>
                <p:spPr>
                  <a:xfrm>
                    <a:off x="534553" y="1242344"/>
                    <a:ext cx="527215" cy="349288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sp>
                <p:nvSpPr>
                  <p:cNvPr id="714" name="Shape 714"/>
                  <p:cNvSpPr/>
                  <p:nvPr/>
                </p:nvSpPr>
                <p:spPr>
                  <a:xfrm>
                    <a:off x="662761" y="203046"/>
                    <a:ext cx="551139" cy="384810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endParaRPr/>
                  </a:p>
                </p:txBody>
              </p:sp>
            </p:grpSp>
            <p:sp>
              <p:nvSpPr>
                <p:cNvPr id="716" name="Shape 716"/>
                <p:cNvSpPr/>
                <p:nvPr/>
              </p:nvSpPr>
              <p:spPr>
                <a:xfrm>
                  <a:off x="736870" y="1280448"/>
                  <a:ext cx="1106022" cy="94972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r>
                    <a:t>SGX</a:t>
                  </a:r>
                </a:p>
              </p:txBody>
            </p:sp>
          </p:grpSp>
          <p:grpSp>
            <p:nvGrpSpPr>
              <p:cNvPr id="722" name="Group 722"/>
              <p:cNvGrpSpPr/>
              <p:nvPr/>
            </p:nvGrpSpPr>
            <p:grpSpPr>
              <a:xfrm>
                <a:off x="3047120" y="907044"/>
                <a:ext cx="1211175" cy="1653079"/>
                <a:chOff x="0" y="0"/>
                <a:chExt cx="1211174" cy="1653077"/>
              </a:xfrm>
            </p:grpSpPr>
            <p:grpSp>
              <p:nvGrpSpPr>
                <p:cNvPr id="720" name="Group 720"/>
                <p:cNvGrpSpPr/>
                <p:nvPr/>
              </p:nvGrpSpPr>
              <p:grpSpPr>
                <a:xfrm>
                  <a:off x="-1" y="487507"/>
                  <a:ext cx="1211176" cy="1165571"/>
                  <a:chOff x="0" y="-110660"/>
                  <a:chExt cx="1211174" cy="1165570"/>
                </a:xfrm>
              </p:grpSpPr>
              <p:sp>
                <p:nvSpPr>
                  <p:cNvPr id="718" name="Shape 718"/>
                  <p:cNvSpPr/>
                  <p:nvPr/>
                </p:nvSpPr>
                <p:spPr>
                  <a:xfrm>
                    <a:off x="-1" y="-1"/>
                    <a:ext cx="1211176" cy="944251"/>
                  </a:xfrm>
                  <a:prstGeom prst="rect">
                    <a:avLst/>
                  </a:prstGeom>
                  <a:solidFill>
                    <a:srgbClr val="FFF2CC"/>
                  </a:solidFill>
                  <a:ln w="50800" cap="flat">
                    <a:solidFill>
                      <a:srgbClr val="7F6000"/>
                    </a:solidFill>
                    <a:prstDash val="solid"/>
                    <a:round/>
                  </a:ln>
                  <a:effectLst/>
                </p:spPr>
                <p:txBody>
                  <a:bodyPr wrap="square" lIns="65023" tIns="65023" rIns="65023" bIns="65023" numCol="1" anchor="ctr">
                    <a:noAutofit/>
                  </a:bodyPr>
                  <a:lstStyle/>
                  <a:p>
                    <a:pPr defTabSz="1733973">
                      <a:defRPr sz="2600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19" name="Shape 719"/>
                  <p:cNvSpPr/>
                  <p:nvPr/>
                </p:nvSpPr>
                <p:spPr>
                  <a:xfrm>
                    <a:off x="-1" y="-110661"/>
                    <a:ext cx="1211176" cy="1165571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="" xmlns:ma14="http://schemas.microsoft.com/office/mac/drawingml/2011/main" val="1"/>
                    </a:ext>
                  </a:extLst>
                </p:spPr>
                <p:txBody>
                  <a:bodyPr wrap="square" lIns="130026" tIns="130026" rIns="130026" bIns="130026" numCol="1" anchor="ctr">
                    <a:noAutofit/>
                  </a:bodyPr>
                  <a:lstStyle/>
                  <a:p>
                    <a:pPr defTabSz="1733973">
                      <a:defRPr sz="1800">
                        <a:latin typeface="Droid Sans"/>
                        <a:ea typeface="Droid Sans"/>
                        <a:cs typeface="Droid Sans"/>
                        <a:sym typeface="Droid Sans"/>
                      </a:defRPr>
                    </a:pPr>
                    <a:r>
                      <a:t>Town</a:t>
                    </a:r>
                  </a:p>
                  <a:p>
                    <a:pPr defTabSz="1733973">
                      <a:defRPr sz="1800">
                        <a:latin typeface="Droid Sans"/>
                        <a:ea typeface="Droid Sans"/>
                        <a:cs typeface="Droid Sans"/>
                        <a:sym typeface="Droid Sans"/>
                      </a:defRPr>
                    </a:pPr>
                    <a:r>
                      <a:t>Crier</a:t>
                    </a:r>
                  </a:p>
                </p:txBody>
              </p:sp>
            </p:grpSp>
            <p:pic>
              <p:nvPicPr>
                <p:cNvPr id="721" name="image30.png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300790" y="0"/>
                  <a:ext cx="609598" cy="81064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sp>
            <p:nvSpPr>
              <p:cNvPr id="723" name="Shape 723"/>
              <p:cNvSpPr/>
              <p:nvPr/>
            </p:nvSpPr>
            <p:spPr>
              <a:xfrm>
                <a:off x="2346474" y="1774130"/>
                <a:ext cx="829982" cy="435074"/>
              </a:xfrm>
              <a:prstGeom prst="leftRightArrow">
                <a:avLst>
                  <a:gd name="adj1" fmla="val 32000"/>
                  <a:gd name="adj2" fmla="val 76307"/>
                </a:avLst>
              </a:prstGeom>
              <a:blipFill rotWithShape="1">
                <a:blip r:embed="rId9"/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24" name="Shape 724"/>
              <p:cNvSpPr/>
              <p:nvPr/>
            </p:nvSpPr>
            <p:spPr>
              <a:xfrm>
                <a:off x="4109438" y="1774130"/>
                <a:ext cx="829982" cy="435074"/>
              </a:xfrm>
              <a:prstGeom prst="leftRightArrow">
                <a:avLst>
                  <a:gd name="adj1" fmla="val 32000"/>
                  <a:gd name="adj2" fmla="val 76307"/>
                </a:avLst>
              </a:prstGeom>
              <a:blipFill rotWithShape="1">
                <a:blip r:embed="rId9"/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</p:grp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77781"/>
    </mc:Choice>
    <mc:Fallback xmlns="">
      <p:transition advTm="77781"/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0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7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70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70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70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1" grpId="1" build="p" bldLvl="5" animBg="1" advAuto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Shape 844"/>
          <p:cNvSpPr>
            <a:spLocks noGrp="1"/>
          </p:cNvSpPr>
          <p:nvPr>
            <p:ph type="title"/>
          </p:nvPr>
        </p:nvSpPr>
        <p:spPr>
          <a:xfrm>
            <a:off x="952500" y="258308"/>
            <a:ext cx="11099800" cy="2159001"/>
          </a:xfrm>
          <a:prstGeom prst="rect">
            <a:avLst/>
          </a:prstGeom>
        </p:spPr>
        <p:txBody>
          <a:bodyPr/>
          <a:lstStyle/>
          <a:p>
            <a:r>
              <a:rPr dirty="0"/>
              <a:t>Tripartite trust model</a:t>
            </a:r>
          </a:p>
        </p:txBody>
      </p:sp>
      <p:sp>
        <p:nvSpPr>
          <p:cNvPr id="845" name="Shape 845"/>
          <p:cNvSpPr>
            <a:spLocks noGrp="1"/>
          </p:cNvSpPr>
          <p:nvPr>
            <p:ph type="body" sz="quarter" idx="1"/>
          </p:nvPr>
        </p:nvSpPr>
        <p:spPr>
          <a:xfrm>
            <a:off x="1074307" y="2118648"/>
            <a:ext cx="4113714" cy="2456309"/>
          </a:xfrm>
          <a:prstGeom prst="rect">
            <a:avLst/>
          </a:prstGeom>
        </p:spPr>
        <p:txBody>
          <a:bodyPr/>
          <a:lstStyle/>
          <a:p>
            <a:pPr marL="257809" indent="-257809" defTabSz="338835">
              <a:spcBef>
                <a:spcPts val="500"/>
              </a:spcBef>
              <a:defRPr sz="3190" b="1">
                <a:latin typeface="Helvetica"/>
                <a:ea typeface="Helvetica"/>
                <a:cs typeface="Helvetica"/>
                <a:sym typeface="Helvetica"/>
              </a:defRPr>
            </a:pPr>
            <a:r>
              <a:t>Smart contract</a:t>
            </a:r>
          </a:p>
          <a:p>
            <a:pPr marL="580072" lvl="1" indent="-322262" defTabSz="338835">
              <a:spcBef>
                <a:spcPts val="500"/>
              </a:spcBef>
              <a:defRPr sz="2609"/>
            </a:pPr>
            <a:r>
              <a:t>Trustworthy execution </a:t>
            </a:r>
          </a:p>
          <a:p>
            <a:pPr marL="580072" lvl="1" indent="-322262" defTabSz="338835">
              <a:spcBef>
                <a:spcPts val="500"/>
              </a:spcBef>
              <a:defRPr sz="2609"/>
            </a:pPr>
            <a:r>
              <a:t>No confidentiality</a:t>
            </a:r>
          </a:p>
          <a:p>
            <a:pPr marL="580072" lvl="1" indent="-322262" defTabSz="338835">
              <a:spcBef>
                <a:spcPts val="500"/>
              </a:spcBef>
              <a:defRPr sz="2609"/>
            </a:pPr>
            <a:r>
              <a:t>Expensive computation</a:t>
            </a:r>
          </a:p>
        </p:txBody>
      </p:sp>
      <p:grpSp>
        <p:nvGrpSpPr>
          <p:cNvPr id="871" name="Group 871"/>
          <p:cNvGrpSpPr/>
          <p:nvPr/>
        </p:nvGrpSpPr>
        <p:grpSpPr>
          <a:xfrm>
            <a:off x="841876" y="4905053"/>
            <a:ext cx="7709051" cy="4206610"/>
            <a:chOff x="0" y="0"/>
            <a:chExt cx="7709049" cy="4206609"/>
          </a:xfrm>
        </p:grpSpPr>
        <p:sp>
          <p:nvSpPr>
            <p:cNvPr id="846" name="Shape 846"/>
            <p:cNvSpPr/>
            <p:nvPr/>
          </p:nvSpPr>
          <p:spPr>
            <a:xfrm>
              <a:off x="0" y="12906"/>
              <a:ext cx="5098033" cy="4193704"/>
            </a:xfrm>
            <a:prstGeom prst="rect">
              <a:avLst/>
            </a:prstGeom>
            <a:solidFill>
              <a:srgbClr val="F5EFB5"/>
            </a:solidFill>
            <a:ln w="38100" cap="flat">
              <a:solidFill>
                <a:schemeClr val="accent2">
                  <a:hueOff val="-554920"/>
                  <a:satOff val="-21482"/>
                  <a:lumOff val="-6228"/>
                </a:schemeClr>
              </a:solidFill>
              <a:prstDash val="solid"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847" name="Shape 847"/>
            <p:cNvSpPr/>
            <p:nvPr/>
          </p:nvSpPr>
          <p:spPr>
            <a:xfrm>
              <a:off x="2717982" y="264844"/>
              <a:ext cx="4991068" cy="3564659"/>
            </a:xfrm>
            <a:prstGeom prst="roundRect">
              <a:avLst>
                <a:gd name="adj" fmla="val 15000"/>
              </a:avLst>
            </a:prstGeom>
            <a:solidFill>
              <a:srgbClr val="9FF0EA">
                <a:alpha val="51029"/>
              </a:srgbClr>
            </a:solidFill>
            <a:ln w="50800" cap="flat">
              <a:solidFill>
                <a:srgbClr val="000000">
                  <a:alpha val="51029"/>
                </a:srgbClr>
              </a:solidFill>
              <a:prstDash val="solid"/>
              <a:miter lim="400000"/>
            </a:ln>
            <a:effectLst>
              <a:outerShdw blurRad="38100" dist="25400" dir="5400000" rotWithShape="0">
                <a:srgbClr val="000000">
                  <a:alpha val="31744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grpSp>
          <p:nvGrpSpPr>
            <p:cNvPr id="851" name="Group 851"/>
            <p:cNvGrpSpPr/>
            <p:nvPr/>
          </p:nvGrpSpPr>
          <p:grpSpPr>
            <a:xfrm>
              <a:off x="390467" y="1021385"/>
              <a:ext cx="1790948" cy="2176746"/>
              <a:chOff x="-8948" y="-38727"/>
              <a:chExt cx="1790947" cy="2176744"/>
            </a:xfrm>
          </p:grpSpPr>
          <p:sp>
            <p:nvSpPr>
              <p:cNvPr id="848" name="Shape 848"/>
              <p:cNvSpPr/>
              <p:nvPr/>
            </p:nvSpPr>
            <p:spPr>
              <a:xfrm>
                <a:off x="0" y="0"/>
                <a:ext cx="1773051" cy="2138017"/>
              </a:xfrm>
              <a:prstGeom prst="rect">
                <a:avLst/>
              </a:prstGeom>
              <a:solidFill>
                <a:srgbClr val="95FA5A"/>
              </a:solidFill>
              <a:ln w="38100" cap="flat"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  <a:prstDash val="solid"/>
                <a:miter lim="400000"/>
              </a:ln>
              <a:effectLst>
                <a:outerShdw blurRad="50800" dist="12700" rotWithShape="0">
                  <a:srgbClr val="000000"/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pic>
            <p:nvPicPr>
              <p:cNvPr id="849" name="pasted-image.pdf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456633" y="940177"/>
                <a:ext cx="1305317" cy="116263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850" name="Shape 850"/>
              <p:cNvSpPr/>
              <p:nvPr/>
            </p:nvSpPr>
            <p:spPr>
              <a:xfrm>
                <a:off x="-8949" y="-38728"/>
                <a:ext cx="1790948" cy="89786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>
                  <a:defRPr sz="2300" b="1"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t>Flight</a:t>
                </a:r>
              </a:p>
              <a:p>
                <a:pPr algn="l">
                  <a:defRPr sz="2300" b="1"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t>Insurance</a:t>
                </a:r>
              </a:p>
            </p:txBody>
          </p:sp>
        </p:grpSp>
        <p:grpSp>
          <p:nvGrpSpPr>
            <p:cNvPr id="860" name="Group 860"/>
            <p:cNvGrpSpPr/>
            <p:nvPr/>
          </p:nvGrpSpPr>
          <p:grpSpPr>
            <a:xfrm>
              <a:off x="5453905" y="1303446"/>
              <a:ext cx="2064107" cy="2022979"/>
              <a:chOff x="0" y="0"/>
              <a:chExt cx="2064106" cy="2022977"/>
            </a:xfrm>
          </p:grpSpPr>
          <p:grpSp>
            <p:nvGrpSpPr>
              <p:cNvPr id="858" name="Group 858"/>
              <p:cNvGrpSpPr/>
              <p:nvPr/>
            </p:nvGrpSpPr>
            <p:grpSpPr>
              <a:xfrm>
                <a:off x="-1" y="-1"/>
                <a:ext cx="2020133" cy="2014105"/>
                <a:chOff x="0" y="-1"/>
                <a:chExt cx="2020131" cy="2014103"/>
              </a:xfrm>
            </p:grpSpPr>
            <p:pic>
              <p:nvPicPr>
                <p:cNvPr id="852" name="image19.png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rcRect b="89692"/>
                <a:stretch>
                  <a:fillRect/>
                </a:stretch>
              </p:blipFill>
              <p:spPr>
                <a:xfrm>
                  <a:off x="13" y="-1"/>
                  <a:ext cx="2020104" cy="21706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853" name="image19.png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rcRect b="89692"/>
                <a:stretch>
                  <a:fillRect/>
                </a:stretch>
              </p:blipFill>
              <p:spPr>
                <a:xfrm rot="5399974">
                  <a:off x="-627640" y="627644"/>
                  <a:ext cx="1498528" cy="243238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854" name="image19.png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rcRect b="89692"/>
                <a:stretch>
                  <a:fillRect/>
                </a:stretch>
              </p:blipFill>
              <p:spPr>
                <a:xfrm rot="5399974">
                  <a:off x="1136919" y="648681"/>
                  <a:ext cx="1498528" cy="26788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855" name="image19.png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rcRect b="89692"/>
                <a:stretch>
                  <a:fillRect/>
                </a:stretch>
              </p:blipFill>
              <p:spPr>
                <a:xfrm>
                  <a:off x="13" y="1359014"/>
                  <a:ext cx="2020104" cy="185435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856" name="image13.png"/>
                <p:cNvPicPr>
                  <a:picLocks noChangeAspect="1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676441" y="1572103"/>
                  <a:ext cx="667156" cy="44200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sp>
              <p:nvSpPr>
                <p:cNvPr id="857" name="Shape 857"/>
                <p:cNvSpPr/>
                <p:nvPr/>
              </p:nvSpPr>
              <p:spPr>
                <a:xfrm>
                  <a:off x="838680" y="256941"/>
                  <a:ext cx="697429" cy="48695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endParaRPr/>
                </a:p>
              </p:txBody>
            </p:sp>
          </p:grpSp>
          <p:sp>
            <p:nvSpPr>
              <p:cNvPr id="859" name="Shape 859"/>
              <p:cNvSpPr/>
              <p:nvPr/>
            </p:nvSpPr>
            <p:spPr>
              <a:xfrm>
                <a:off x="1290713" y="1536027"/>
                <a:ext cx="773394" cy="48695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2400"/>
                </a:lvl1pPr>
              </a:lstStyle>
              <a:p>
                <a:r>
                  <a:t>SGX</a:t>
                </a:r>
              </a:p>
            </p:txBody>
          </p:sp>
        </p:grpSp>
        <p:grpSp>
          <p:nvGrpSpPr>
            <p:cNvPr id="864" name="Group 864"/>
            <p:cNvGrpSpPr/>
            <p:nvPr/>
          </p:nvGrpSpPr>
          <p:grpSpPr>
            <a:xfrm>
              <a:off x="5667921" y="767922"/>
              <a:ext cx="1532661" cy="2091860"/>
              <a:chOff x="0" y="0"/>
              <a:chExt cx="1532660" cy="2091858"/>
            </a:xfrm>
          </p:grpSpPr>
          <p:sp>
            <p:nvSpPr>
              <p:cNvPr id="861" name="Shape 861"/>
              <p:cNvSpPr/>
              <p:nvPr/>
            </p:nvSpPr>
            <p:spPr>
              <a:xfrm>
                <a:off x="-1" y="756940"/>
                <a:ext cx="1532662" cy="1194886"/>
              </a:xfrm>
              <a:prstGeom prst="rect">
                <a:avLst/>
              </a:prstGeom>
              <a:solidFill>
                <a:srgbClr val="FFF2CC"/>
              </a:solidFill>
              <a:ln w="50800" cap="flat">
                <a:solidFill>
                  <a:srgbClr val="7F6000"/>
                </a:solidFill>
                <a:prstDash val="solid"/>
                <a:round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defTabSz="1733973">
                  <a:defRPr sz="2600"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862" name="Shape 862"/>
              <p:cNvSpPr/>
              <p:nvPr/>
            </p:nvSpPr>
            <p:spPr>
              <a:xfrm>
                <a:off x="-1" y="616907"/>
                <a:ext cx="1532662" cy="147495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130026" tIns="130026" rIns="130026" bIns="130026" numCol="1" anchor="ctr">
                <a:noAutofit/>
              </a:bodyPr>
              <a:lstStyle/>
              <a:p>
                <a:pPr defTabSz="1733973">
                  <a:defRPr>
                    <a:latin typeface="Droid Sans"/>
                    <a:ea typeface="Droid Sans"/>
                    <a:cs typeface="Droid Sans"/>
                    <a:sym typeface="Droid Sans"/>
                  </a:defRPr>
                </a:pPr>
                <a:r>
                  <a:rPr sz="3200" dirty="0"/>
                  <a:t>Town</a:t>
                </a:r>
              </a:p>
              <a:p>
                <a:pPr defTabSz="1733973">
                  <a:defRPr>
                    <a:latin typeface="Droid Sans"/>
                    <a:ea typeface="Droid Sans"/>
                    <a:cs typeface="Droid Sans"/>
                    <a:sym typeface="Droid Sans"/>
                  </a:defRPr>
                </a:pPr>
                <a:r>
                  <a:rPr sz="3200" dirty="0"/>
                  <a:t>Crier</a:t>
                </a:r>
              </a:p>
            </p:txBody>
          </p:sp>
          <p:pic>
            <p:nvPicPr>
              <p:cNvPr id="863" name="image30.png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380629" y="0"/>
                <a:ext cx="771406" cy="102581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865" name="Shape 865"/>
            <p:cNvSpPr/>
            <p:nvPr/>
          </p:nvSpPr>
          <p:spPr>
            <a:xfrm>
              <a:off x="150354" y="0"/>
              <a:ext cx="2475535" cy="7575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1">
                  <a:latin typeface="Palatino"/>
                  <a:ea typeface="Palatino"/>
                  <a:cs typeface="Palatino"/>
                  <a:sym typeface="Palatino"/>
                </a:defRPr>
              </a:lvl1pPr>
            </a:lstStyle>
            <a:p>
              <a:r>
                <a:t>Blockchain</a:t>
              </a:r>
            </a:p>
          </p:txBody>
        </p:sp>
        <p:grpSp>
          <p:nvGrpSpPr>
            <p:cNvPr id="869" name="Group 869"/>
            <p:cNvGrpSpPr/>
            <p:nvPr/>
          </p:nvGrpSpPr>
          <p:grpSpPr>
            <a:xfrm>
              <a:off x="2982001" y="930268"/>
              <a:ext cx="1790948" cy="2233811"/>
              <a:chOff x="-8948" y="-95792"/>
              <a:chExt cx="1790947" cy="2233809"/>
            </a:xfrm>
          </p:grpSpPr>
          <p:sp>
            <p:nvSpPr>
              <p:cNvPr id="866" name="Shape 866"/>
              <p:cNvSpPr/>
              <p:nvPr/>
            </p:nvSpPr>
            <p:spPr>
              <a:xfrm>
                <a:off x="0" y="0"/>
                <a:ext cx="1773051" cy="2138017"/>
              </a:xfrm>
              <a:prstGeom prst="rect">
                <a:avLst/>
              </a:prstGeom>
              <a:solidFill>
                <a:srgbClr val="95FA5A"/>
              </a:solidFill>
              <a:ln w="38100" cap="flat"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  <a:prstDash val="solid"/>
                <a:miter lim="400000"/>
              </a:ln>
              <a:effectLst>
                <a:outerShdw blurRad="50800" dist="12700" rotWithShape="0">
                  <a:srgbClr val="000000"/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pic>
            <p:nvPicPr>
              <p:cNvPr id="867" name="pasted-image.pdf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456633" y="940177"/>
                <a:ext cx="1305317" cy="116263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868" name="Shape 868"/>
              <p:cNvSpPr/>
              <p:nvPr/>
            </p:nvSpPr>
            <p:spPr>
              <a:xfrm>
                <a:off x="-8949" y="-95793"/>
                <a:ext cx="1790948" cy="118843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>
                  <a:defRPr sz="2600" b="1"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t>TC</a:t>
                </a:r>
              </a:p>
              <a:p>
                <a:pPr algn="l">
                  <a:defRPr sz="2600" b="1"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t>Contract</a:t>
                </a:r>
              </a:p>
            </p:txBody>
          </p:sp>
        </p:grpSp>
        <p:sp>
          <p:nvSpPr>
            <p:cNvPr id="870" name="Shape 870"/>
            <p:cNvSpPr/>
            <p:nvPr/>
          </p:nvSpPr>
          <p:spPr>
            <a:xfrm>
              <a:off x="2023873" y="1719858"/>
              <a:ext cx="1050286" cy="654631"/>
            </a:xfrm>
            <a:prstGeom prst="leftRightArrow">
              <a:avLst>
                <a:gd name="adj1" fmla="val 32000"/>
                <a:gd name="adj2" fmla="val 64176"/>
              </a:avLst>
            </a:prstGeom>
            <a:blipFill rotWithShape="1">
              <a:blip r:embed="rId8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50800" dist="127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pic>
        <p:nvPicPr>
          <p:cNvPr id="872" name="pasted-image.jp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9370330" y="5578914"/>
            <a:ext cx="3248489" cy="2615034"/>
          </a:xfrm>
          <a:prstGeom prst="rect">
            <a:avLst/>
          </a:prstGeom>
          <a:ln w="12700">
            <a:miter lim="400000"/>
          </a:ln>
        </p:spPr>
      </p:pic>
      <p:sp>
        <p:nvSpPr>
          <p:cNvPr id="873" name="Shape 873"/>
          <p:cNvSpPr/>
          <p:nvPr/>
        </p:nvSpPr>
        <p:spPr>
          <a:xfrm>
            <a:off x="8181967" y="6557568"/>
            <a:ext cx="1397001" cy="732303"/>
          </a:xfrm>
          <a:prstGeom prst="leftRightArrow">
            <a:avLst>
              <a:gd name="adj1" fmla="val 32000"/>
              <a:gd name="adj2" fmla="val 76307"/>
            </a:avLst>
          </a:prstGeom>
          <a:blipFill>
            <a:blip r:embed="rId10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74" name="Shape 874"/>
          <p:cNvSpPr/>
          <p:nvPr/>
        </p:nvSpPr>
        <p:spPr>
          <a:xfrm>
            <a:off x="5913107" y="2138131"/>
            <a:ext cx="3457223" cy="29054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257809" indent="-257809" algn="l" defTabSz="338835">
              <a:spcBef>
                <a:spcPts val="500"/>
              </a:spcBef>
              <a:buSzPct val="75000"/>
              <a:buChar char="•"/>
              <a:defRPr sz="3190" b="1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TC enclave</a:t>
            </a:r>
          </a:p>
          <a:p>
            <a:pPr marL="580072" lvl="1" indent="-322262" algn="l" defTabSz="338835">
              <a:spcBef>
                <a:spcPts val="500"/>
              </a:spcBef>
              <a:buSzPct val="75000"/>
              <a:buChar char="•"/>
              <a:defRPr sz="2609"/>
            </a:pPr>
            <a:r>
              <a:rPr dirty="0"/>
              <a:t>Trustworthy execution </a:t>
            </a:r>
          </a:p>
          <a:p>
            <a:pPr marL="580072" lvl="1" indent="-322262" algn="l" defTabSz="338835">
              <a:spcBef>
                <a:spcPts val="500"/>
              </a:spcBef>
              <a:buSzPct val="75000"/>
              <a:buChar char="•"/>
              <a:defRPr sz="2609"/>
            </a:pPr>
            <a:r>
              <a:rPr dirty="0"/>
              <a:t>Cheap computation</a:t>
            </a:r>
          </a:p>
          <a:p>
            <a:pPr marL="580072" lvl="1" indent="-322262" algn="l" defTabSz="338835">
              <a:spcBef>
                <a:spcPts val="500"/>
              </a:spcBef>
              <a:buSzPct val="75000"/>
              <a:buChar char="•"/>
              <a:defRPr sz="2609"/>
            </a:pPr>
            <a:r>
              <a:rPr dirty="0"/>
              <a:t>No network stack</a:t>
            </a:r>
          </a:p>
        </p:txBody>
      </p:sp>
      <p:sp>
        <p:nvSpPr>
          <p:cNvPr id="875" name="Shape 875"/>
          <p:cNvSpPr/>
          <p:nvPr/>
        </p:nvSpPr>
        <p:spPr>
          <a:xfrm>
            <a:off x="9264284" y="2138131"/>
            <a:ext cx="3248489" cy="29054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240030" indent="-240030" algn="l" defTabSz="315468">
              <a:spcBef>
                <a:spcPts val="500"/>
              </a:spcBef>
              <a:buSzPct val="75000"/>
              <a:buChar char="•"/>
              <a:defRPr sz="2970" b="1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Trusted website</a:t>
            </a:r>
          </a:p>
          <a:p>
            <a:pPr marL="540067" lvl="1" indent="-300037" algn="l" defTabSz="315468">
              <a:spcBef>
                <a:spcPts val="500"/>
              </a:spcBef>
              <a:buSzPct val="75000"/>
              <a:buChar char="•"/>
              <a:defRPr sz="2430"/>
            </a:pPr>
            <a:r>
              <a:rPr dirty="0"/>
              <a:t>Source authentication</a:t>
            </a:r>
          </a:p>
          <a:p>
            <a:pPr marL="540067" lvl="1" indent="-300037" algn="l" defTabSz="315468">
              <a:spcBef>
                <a:spcPts val="500"/>
              </a:spcBef>
              <a:buSzPct val="75000"/>
              <a:buChar char="•"/>
              <a:defRPr sz="2430"/>
            </a:pPr>
            <a:r>
              <a:rPr dirty="0"/>
              <a:t>No digital signatures on content</a:t>
            </a:r>
          </a:p>
        </p:txBody>
      </p:sp>
      <p:sp>
        <p:nvSpPr>
          <p:cNvPr id="876" name="Shape 876"/>
          <p:cNvSpPr/>
          <p:nvPr/>
        </p:nvSpPr>
        <p:spPr>
          <a:xfrm>
            <a:off x="5170917" y="6535940"/>
            <a:ext cx="1397001" cy="732303"/>
          </a:xfrm>
          <a:prstGeom prst="leftRightArrow">
            <a:avLst>
              <a:gd name="adj1" fmla="val 32000"/>
              <a:gd name="adj2" fmla="val 76307"/>
            </a:avLst>
          </a:prstGeom>
          <a:blipFill>
            <a:blip r:embed="rId10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80" name="Shape 880"/>
          <p:cNvSpPr/>
          <p:nvPr/>
        </p:nvSpPr>
        <p:spPr>
          <a:xfrm flipH="1" flipV="1">
            <a:off x="3239019" y="4103953"/>
            <a:ext cx="1293528" cy="1726634"/>
          </a:xfrm>
          <a:prstGeom prst="line">
            <a:avLst/>
          </a:prstGeom>
          <a:ln w="1270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881" name="Shape 881"/>
          <p:cNvSpPr/>
          <p:nvPr/>
        </p:nvSpPr>
        <p:spPr>
          <a:xfrm flipV="1">
            <a:off x="7372150" y="4481435"/>
            <a:ext cx="295668" cy="1573080"/>
          </a:xfrm>
          <a:prstGeom prst="line">
            <a:avLst/>
          </a:prstGeom>
          <a:ln w="1270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882" name="Shape 882"/>
          <p:cNvSpPr/>
          <p:nvPr/>
        </p:nvSpPr>
        <p:spPr>
          <a:xfrm flipH="1" flipV="1">
            <a:off x="10962983" y="4521572"/>
            <a:ext cx="63184" cy="1125224"/>
          </a:xfrm>
          <a:prstGeom prst="line">
            <a:avLst/>
          </a:prstGeom>
          <a:ln w="1270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grpSp>
        <p:nvGrpSpPr>
          <p:cNvPr id="879" name="Group 879"/>
          <p:cNvGrpSpPr/>
          <p:nvPr/>
        </p:nvGrpSpPr>
        <p:grpSpPr>
          <a:xfrm>
            <a:off x="4936765" y="6246642"/>
            <a:ext cx="5055220" cy="1270001"/>
            <a:chOff x="35907" y="0"/>
            <a:chExt cx="5055218" cy="1270000"/>
          </a:xfrm>
        </p:grpSpPr>
        <p:sp>
          <p:nvSpPr>
            <p:cNvPr id="877" name="Shape 877"/>
            <p:cNvSpPr/>
            <p:nvPr/>
          </p:nvSpPr>
          <p:spPr>
            <a:xfrm>
              <a:off x="3172757" y="0"/>
              <a:ext cx="1918368" cy="1270000"/>
            </a:xfrm>
            <a:prstGeom prst="ellipse">
              <a:avLst/>
            </a:prstGeom>
            <a:blipFill rotWithShape="1">
              <a:blip r:embed="rId10">
                <a:alphaModFix amt="19116"/>
              </a:blip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78" name="Shape 878"/>
            <p:cNvSpPr/>
            <p:nvPr/>
          </p:nvSpPr>
          <p:spPr>
            <a:xfrm>
              <a:off x="35907" y="0"/>
              <a:ext cx="1918368" cy="1270000"/>
            </a:xfrm>
            <a:prstGeom prst="ellipse">
              <a:avLst/>
            </a:prstGeom>
            <a:blipFill rotWithShape="1">
              <a:blip r:embed="rId10">
                <a:alphaModFix amt="19116"/>
              </a:blip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4111699" y="8325605"/>
            <a:ext cx="3888885" cy="656590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Compound</a:t>
            </a:r>
            <a:r>
              <a:rPr kumimoji="0" lang="en-US" sz="36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Program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42" name="Shape 477"/>
          <p:cNvSpPr/>
          <p:nvPr/>
        </p:nvSpPr>
        <p:spPr>
          <a:xfrm>
            <a:off x="-533" y="-2"/>
            <a:ext cx="12996036" cy="9746202"/>
          </a:xfrm>
          <a:prstGeom prst="rect">
            <a:avLst/>
          </a:prstGeom>
          <a:gradFill>
            <a:gsLst>
              <a:gs pos="0">
                <a:srgbClr val="FBFBFB">
                  <a:alpha val="73620"/>
                </a:srgbClr>
              </a:gs>
              <a:gs pos="100000">
                <a:srgbClr val="BEBEBE">
                  <a:alpha val="73620"/>
                </a:srgbClr>
              </a:gs>
            </a:gsLst>
            <a:lin ang="5400000"/>
          </a:gra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43" name="Shape 479"/>
          <p:cNvSpPr/>
          <p:nvPr/>
        </p:nvSpPr>
        <p:spPr>
          <a:xfrm>
            <a:off x="423914" y="3640780"/>
            <a:ext cx="12147142" cy="2675236"/>
          </a:xfrm>
          <a:prstGeom prst="rect">
            <a:avLst/>
          </a:prstGeom>
          <a:ln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50800" tIns="50800" rIns="50800" bIns="50800" anchor="ctr"/>
          <a:lstStyle/>
          <a:p>
            <a:pPr algn="l"/>
            <a:r>
              <a:rPr lang="en-US" sz="4000" b="1" dirty="0"/>
              <a:t>Key Challenge: </a:t>
            </a:r>
            <a:r>
              <a:rPr lang="en-US" sz="4000" dirty="0"/>
              <a:t>How does one stitch together disparate trust domains with different properties into a secure, effective system?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38241"/>
    </mc:Choice>
    <mc:Fallback xmlns="">
      <p:transition advTm="138241"/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" presetClass="entr" presetSubtype="32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1" dur="1000"/>
                                        <p:tgtEl>
                                          <p:spTgt spid="8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5" grpId="0" build="p" animBg="1"/>
      <p:bldP spid="874" grpId="0" animBg="1"/>
      <p:bldP spid="875" grpId="0" animBg="1"/>
      <p:bldP spid="880" grpId="0" animBg="1"/>
      <p:bldP spid="881" grpId="0" animBg="1"/>
      <p:bldP spid="882" grpId="0" animBg="1"/>
      <p:bldP spid="879" grpId="1" animBg="1" advAuto="0"/>
      <p:bldP spid="3" grpId="0" animBg="1"/>
      <p:bldP spid="42" grpId="0" animBg="1"/>
      <p:bldP spid="4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6" name="pasted-image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272380" y="2014064"/>
            <a:ext cx="4387587" cy="3532007"/>
          </a:xfrm>
          <a:prstGeom prst="rect">
            <a:avLst/>
          </a:prstGeom>
          <a:ln w="12700">
            <a:miter lim="400000"/>
          </a:ln>
        </p:spPr>
      </p:pic>
      <p:sp>
        <p:nvSpPr>
          <p:cNvPr id="757" name="Shape 757"/>
          <p:cNvSpPr/>
          <p:nvPr/>
        </p:nvSpPr>
        <p:spPr>
          <a:xfrm>
            <a:off x="422851" y="328934"/>
            <a:ext cx="4348930" cy="5744595"/>
          </a:xfrm>
          <a:prstGeom prst="rect">
            <a:avLst/>
          </a:prstGeom>
          <a:solidFill>
            <a:srgbClr val="F5EFB5"/>
          </a:solidFill>
          <a:ln w="38100">
            <a:solidFill>
              <a:schemeClr val="accent2">
                <a:hueOff val="-554920"/>
                <a:satOff val="-21482"/>
                <a:lumOff val="-6228"/>
              </a:schemeClr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758" name="Shape 758"/>
          <p:cNvSpPr/>
          <p:nvPr/>
        </p:nvSpPr>
        <p:spPr>
          <a:xfrm>
            <a:off x="8887650" y="513685"/>
            <a:ext cx="3809264" cy="13118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130026" tIns="130026" rIns="130026" bIns="130026">
            <a:spAutoFit/>
          </a:bodyPr>
          <a:lstStyle>
            <a:lvl1pPr algn="l" defTabSz="1733973"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Trusted Website XYZ.com</a:t>
            </a:r>
          </a:p>
        </p:txBody>
      </p:sp>
      <p:grpSp>
        <p:nvGrpSpPr>
          <p:cNvPr id="762" name="Group 762"/>
          <p:cNvGrpSpPr/>
          <p:nvPr/>
        </p:nvGrpSpPr>
        <p:grpSpPr>
          <a:xfrm>
            <a:off x="869540" y="1969648"/>
            <a:ext cx="3005170" cy="3652528"/>
            <a:chOff x="-15015" y="-64983"/>
            <a:chExt cx="3005168" cy="3652527"/>
          </a:xfrm>
        </p:grpSpPr>
        <p:sp>
          <p:nvSpPr>
            <p:cNvPr id="759" name="Shape 759"/>
            <p:cNvSpPr/>
            <p:nvPr/>
          </p:nvSpPr>
          <p:spPr>
            <a:xfrm>
              <a:off x="0" y="0"/>
              <a:ext cx="2975139" cy="3587544"/>
            </a:xfrm>
            <a:prstGeom prst="rect">
              <a:avLst/>
            </a:prstGeom>
            <a:solidFill>
              <a:srgbClr val="95FA5A"/>
            </a:solidFill>
            <a:ln w="38100" cap="flat">
              <a:solidFill>
                <a:schemeClr val="accent2">
                  <a:hueOff val="-554920"/>
                  <a:satOff val="-21482"/>
                  <a:lumOff val="-6228"/>
                </a:schemeClr>
              </a:solidFill>
              <a:prstDash val="solid"/>
              <a:miter lim="400000"/>
            </a:ln>
            <a:effectLst>
              <a:outerShdw blurRad="50800" dist="12700" rotWithShape="0">
                <a:srgbClr val="000000"/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pic>
          <p:nvPicPr>
            <p:cNvPr id="760" name="pasted-image.pdf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766221" y="1577596"/>
              <a:ext cx="2190290" cy="195086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761" name="Shape 761"/>
            <p:cNvSpPr/>
            <p:nvPr/>
          </p:nvSpPr>
          <p:spPr>
            <a:xfrm>
              <a:off x="-15016" y="-64984"/>
              <a:ext cx="3005170" cy="1506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>
                <a:defRPr sz="4000" b="1">
                  <a:latin typeface="Courier"/>
                  <a:ea typeface="Courier"/>
                  <a:cs typeface="Courier"/>
                  <a:sym typeface="Courier"/>
                </a:defRPr>
              </a:pPr>
              <a:r>
                <a:t>Flight</a:t>
              </a:r>
            </a:p>
            <a:p>
              <a:pPr algn="l">
                <a:defRPr sz="4000" b="1">
                  <a:latin typeface="Courier"/>
                  <a:ea typeface="Courier"/>
                  <a:cs typeface="Courier"/>
                  <a:sym typeface="Courier"/>
                </a:defRPr>
              </a:pPr>
              <a:r>
                <a:t>Insurance</a:t>
              </a:r>
            </a:p>
          </p:txBody>
        </p:sp>
      </p:grpSp>
      <p:sp>
        <p:nvSpPr>
          <p:cNvPr id="763" name="Shape 763"/>
          <p:cNvSpPr/>
          <p:nvPr/>
        </p:nvSpPr>
        <p:spPr>
          <a:xfrm>
            <a:off x="307886" y="283315"/>
            <a:ext cx="3020920" cy="7323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800" b="1"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r>
              <a:t>Blockchain</a:t>
            </a:r>
          </a:p>
        </p:txBody>
      </p:sp>
      <p:grpSp>
        <p:nvGrpSpPr>
          <p:cNvPr id="772" name="Group 772"/>
          <p:cNvGrpSpPr/>
          <p:nvPr/>
        </p:nvGrpSpPr>
        <p:grpSpPr>
          <a:xfrm>
            <a:off x="5152044" y="2522333"/>
            <a:ext cx="2745498" cy="2690793"/>
            <a:chOff x="0" y="0"/>
            <a:chExt cx="2745497" cy="2690792"/>
          </a:xfrm>
        </p:grpSpPr>
        <p:grpSp>
          <p:nvGrpSpPr>
            <p:cNvPr id="770" name="Group 770"/>
            <p:cNvGrpSpPr/>
            <p:nvPr/>
          </p:nvGrpSpPr>
          <p:grpSpPr>
            <a:xfrm>
              <a:off x="0" y="0"/>
              <a:ext cx="2687006" cy="2678989"/>
              <a:chOff x="0" y="-1"/>
              <a:chExt cx="2687005" cy="2678988"/>
            </a:xfrm>
          </p:grpSpPr>
          <p:pic>
            <p:nvPicPr>
              <p:cNvPr id="764" name="image19.png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rcRect b="89692"/>
              <a:stretch>
                <a:fillRect/>
              </a:stretch>
            </p:blipFill>
            <p:spPr>
              <a:xfrm>
                <a:off x="18" y="-1"/>
                <a:ext cx="2686969" cy="28871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765" name="image19.png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rcRect b="89692"/>
              <a:stretch>
                <a:fillRect/>
              </a:stretch>
            </p:blipFill>
            <p:spPr>
              <a:xfrm rot="5399974">
                <a:off x="-834832" y="834838"/>
                <a:ext cx="1993213" cy="32353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766" name="image19.png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rcRect b="89692"/>
              <a:stretch>
                <a:fillRect/>
              </a:stretch>
            </p:blipFill>
            <p:spPr>
              <a:xfrm rot="5399974">
                <a:off x="1512233" y="862820"/>
                <a:ext cx="1993213" cy="35631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767" name="image19.png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rcRect b="89692"/>
              <a:stretch>
                <a:fillRect/>
              </a:stretch>
            </p:blipFill>
            <p:spPr>
              <a:xfrm>
                <a:off x="18" y="1807644"/>
                <a:ext cx="2686969" cy="24665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768" name="image13.png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899744" y="2091077"/>
                <a:ext cx="887393" cy="58791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769" name="Shape 769"/>
              <p:cNvSpPr/>
              <p:nvPr/>
            </p:nvSpPr>
            <p:spPr>
              <a:xfrm>
                <a:off x="1115541" y="341761"/>
                <a:ext cx="927660" cy="647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endParaRPr/>
              </a:p>
            </p:txBody>
          </p:sp>
        </p:grpSp>
        <p:sp>
          <p:nvSpPr>
            <p:cNvPr id="771" name="Shape 771"/>
            <p:cNvSpPr/>
            <p:nvPr/>
          </p:nvSpPr>
          <p:spPr>
            <a:xfrm>
              <a:off x="1716797" y="2043092"/>
              <a:ext cx="1028701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SGX</a:t>
              </a:r>
            </a:p>
          </p:txBody>
        </p:sp>
      </p:grpSp>
      <p:grpSp>
        <p:nvGrpSpPr>
          <p:cNvPr id="776" name="Group 776"/>
          <p:cNvGrpSpPr/>
          <p:nvPr/>
        </p:nvGrpSpPr>
        <p:grpSpPr>
          <a:xfrm>
            <a:off x="5436709" y="1810026"/>
            <a:ext cx="2038616" cy="2609889"/>
            <a:chOff x="-1" y="0"/>
            <a:chExt cx="2038615" cy="2609888"/>
          </a:xfrm>
        </p:grpSpPr>
        <p:sp>
          <p:nvSpPr>
            <p:cNvPr id="773" name="Shape 773"/>
            <p:cNvSpPr/>
            <p:nvPr/>
          </p:nvSpPr>
          <p:spPr>
            <a:xfrm>
              <a:off x="-1" y="1006818"/>
              <a:ext cx="2038615" cy="1589334"/>
            </a:xfrm>
            <a:prstGeom prst="rect">
              <a:avLst/>
            </a:prstGeom>
            <a:solidFill>
              <a:srgbClr val="FFF2CC"/>
            </a:solidFill>
            <a:ln w="50800" cap="flat">
              <a:solidFill>
                <a:srgbClr val="7F6000"/>
              </a:solidFill>
              <a:prstDash val="solid"/>
              <a:round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defTabSz="1733973">
                <a:defRPr sz="26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774" name="Shape 774"/>
            <p:cNvSpPr/>
            <p:nvPr/>
          </p:nvSpPr>
          <p:spPr>
            <a:xfrm>
              <a:off x="-1" y="993081"/>
              <a:ext cx="2038615" cy="161680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130026" tIns="130026" rIns="130026" bIns="130026" numCol="1" anchor="ctr">
              <a:spAutoFit/>
            </a:bodyPr>
            <a:lstStyle/>
            <a:p>
              <a:pPr defTabSz="1733973">
                <a:defRPr sz="5600">
                  <a:latin typeface="Droid Sans"/>
                  <a:ea typeface="Droid Sans"/>
                  <a:cs typeface="Droid Sans"/>
                  <a:sym typeface="Droid Sans"/>
                </a:defRPr>
              </a:pPr>
              <a:r>
                <a:rPr sz="4400" dirty="0"/>
                <a:t>Town</a:t>
              </a:r>
            </a:p>
            <a:p>
              <a:pPr defTabSz="1733973">
                <a:defRPr sz="5600">
                  <a:latin typeface="Droid Sans"/>
                  <a:ea typeface="Droid Sans"/>
                  <a:cs typeface="Droid Sans"/>
                  <a:sym typeface="Droid Sans"/>
                </a:defRPr>
              </a:pPr>
              <a:r>
                <a:rPr sz="4400" dirty="0"/>
                <a:t>Crier</a:t>
              </a:r>
            </a:p>
          </p:txBody>
        </p:sp>
        <p:pic>
          <p:nvPicPr>
            <p:cNvPr id="775" name="image30.png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506281" y="0"/>
              <a:ext cx="1026057" cy="136444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777" name="Shape 777"/>
          <p:cNvSpPr/>
          <p:nvPr/>
        </p:nvSpPr>
        <p:spPr>
          <a:xfrm flipH="1">
            <a:off x="4230948" y="2821795"/>
            <a:ext cx="1270001" cy="732304"/>
          </a:xfrm>
          <a:prstGeom prst="rightArrow">
            <a:avLst>
              <a:gd name="adj1" fmla="val 32000"/>
              <a:gd name="adj2" fmla="val 110992"/>
            </a:avLst>
          </a:prstGeom>
          <a:blipFill>
            <a:blip r:embed="rId8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78" name="Shape 778"/>
          <p:cNvSpPr/>
          <p:nvPr/>
        </p:nvSpPr>
        <p:spPr>
          <a:xfrm>
            <a:off x="4401731" y="3698095"/>
            <a:ext cx="1270001" cy="732304"/>
          </a:xfrm>
          <a:prstGeom prst="rightArrow">
            <a:avLst>
              <a:gd name="adj1" fmla="val 32000"/>
              <a:gd name="adj2" fmla="val 110992"/>
            </a:avLst>
          </a:prstGeom>
          <a:blipFill>
            <a:blip r:embed="rId8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79" name="Shape 779"/>
          <p:cNvSpPr/>
          <p:nvPr/>
        </p:nvSpPr>
        <p:spPr>
          <a:xfrm>
            <a:off x="7224773" y="3269480"/>
            <a:ext cx="1397001" cy="732303"/>
          </a:xfrm>
          <a:prstGeom prst="leftRightArrow">
            <a:avLst>
              <a:gd name="adj1" fmla="val 32000"/>
              <a:gd name="adj2" fmla="val 76307"/>
            </a:avLst>
          </a:prstGeom>
          <a:blipFill>
            <a:blip r:embed="rId8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149"/>
    </mc:Choice>
    <mc:Fallback xmlns="">
      <p:transition advTm="2149"/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2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3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7" grpId="1" animBg="1" advAuto="0"/>
      <p:bldP spid="778" grpId="3" animBg="1" advAuto="0"/>
      <p:bldP spid="779" grpId="2" animBg="1" advAuto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6" name="pasted-image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272380" y="2014064"/>
            <a:ext cx="4387587" cy="3532007"/>
          </a:xfrm>
          <a:prstGeom prst="rect">
            <a:avLst/>
          </a:prstGeom>
          <a:ln w="12700">
            <a:miter lim="400000"/>
          </a:ln>
        </p:spPr>
      </p:pic>
      <p:sp>
        <p:nvSpPr>
          <p:cNvPr id="757" name="Shape 757"/>
          <p:cNvSpPr/>
          <p:nvPr/>
        </p:nvSpPr>
        <p:spPr>
          <a:xfrm>
            <a:off x="422851" y="328934"/>
            <a:ext cx="4348930" cy="5744595"/>
          </a:xfrm>
          <a:prstGeom prst="rect">
            <a:avLst/>
          </a:prstGeom>
          <a:solidFill>
            <a:srgbClr val="F5EFB5"/>
          </a:solidFill>
          <a:ln w="38100">
            <a:solidFill>
              <a:schemeClr val="accent2">
                <a:hueOff val="-554920"/>
                <a:satOff val="-21482"/>
                <a:lumOff val="-6228"/>
              </a:schemeClr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758" name="Shape 758"/>
          <p:cNvSpPr/>
          <p:nvPr/>
        </p:nvSpPr>
        <p:spPr>
          <a:xfrm>
            <a:off x="8887650" y="513685"/>
            <a:ext cx="3809264" cy="13118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130026" tIns="130026" rIns="130026" bIns="130026">
            <a:spAutoFit/>
          </a:bodyPr>
          <a:lstStyle>
            <a:lvl1pPr algn="l" defTabSz="1733973"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Trusted Website XYZ.com</a:t>
            </a:r>
          </a:p>
        </p:txBody>
      </p:sp>
      <p:grpSp>
        <p:nvGrpSpPr>
          <p:cNvPr id="762" name="Group 762"/>
          <p:cNvGrpSpPr/>
          <p:nvPr/>
        </p:nvGrpSpPr>
        <p:grpSpPr>
          <a:xfrm>
            <a:off x="869540" y="1969648"/>
            <a:ext cx="3005170" cy="3652528"/>
            <a:chOff x="-15015" y="-64983"/>
            <a:chExt cx="3005168" cy="3652527"/>
          </a:xfrm>
        </p:grpSpPr>
        <p:sp>
          <p:nvSpPr>
            <p:cNvPr id="759" name="Shape 759"/>
            <p:cNvSpPr/>
            <p:nvPr/>
          </p:nvSpPr>
          <p:spPr>
            <a:xfrm>
              <a:off x="0" y="0"/>
              <a:ext cx="2975139" cy="3587544"/>
            </a:xfrm>
            <a:prstGeom prst="rect">
              <a:avLst/>
            </a:prstGeom>
            <a:solidFill>
              <a:srgbClr val="95FA5A"/>
            </a:solidFill>
            <a:ln w="38100" cap="flat">
              <a:solidFill>
                <a:schemeClr val="accent2">
                  <a:hueOff val="-554920"/>
                  <a:satOff val="-21482"/>
                  <a:lumOff val="-6228"/>
                </a:schemeClr>
              </a:solidFill>
              <a:prstDash val="solid"/>
              <a:miter lim="400000"/>
            </a:ln>
            <a:effectLst>
              <a:outerShdw blurRad="50800" dist="12700" rotWithShape="0">
                <a:srgbClr val="000000"/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pic>
          <p:nvPicPr>
            <p:cNvPr id="760" name="pasted-image.pdf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766221" y="1577596"/>
              <a:ext cx="2190290" cy="195086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761" name="Shape 761"/>
            <p:cNvSpPr/>
            <p:nvPr/>
          </p:nvSpPr>
          <p:spPr>
            <a:xfrm>
              <a:off x="-15016" y="-64984"/>
              <a:ext cx="3005170" cy="1506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>
                <a:defRPr sz="4000" b="1">
                  <a:latin typeface="Courier"/>
                  <a:ea typeface="Courier"/>
                  <a:cs typeface="Courier"/>
                  <a:sym typeface="Courier"/>
                </a:defRPr>
              </a:pPr>
              <a:r>
                <a:t>Flight</a:t>
              </a:r>
            </a:p>
            <a:p>
              <a:pPr algn="l">
                <a:defRPr sz="4000" b="1">
                  <a:latin typeface="Courier"/>
                  <a:ea typeface="Courier"/>
                  <a:cs typeface="Courier"/>
                  <a:sym typeface="Courier"/>
                </a:defRPr>
              </a:pPr>
              <a:r>
                <a:t>Insurance</a:t>
              </a:r>
            </a:p>
          </p:txBody>
        </p:sp>
      </p:grpSp>
      <p:sp>
        <p:nvSpPr>
          <p:cNvPr id="763" name="Shape 763"/>
          <p:cNvSpPr/>
          <p:nvPr/>
        </p:nvSpPr>
        <p:spPr>
          <a:xfrm>
            <a:off x="307886" y="283315"/>
            <a:ext cx="3020920" cy="7323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800" b="1"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r>
              <a:t>Blockchain</a:t>
            </a:r>
          </a:p>
        </p:txBody>
      </p:sp>
      <p:grpSp>
        <p:nvGrpSpPr>
          <p:cNvPr id="772" name="Group 772"/>
          <p:cNvGrpSpPr/>
          <p:nvPr/>
        </p:nvGrpSpPr>
        <p:grpSpPr>
          <a:xfrm>
            <a:off x="5152044" y="2522333"/>
            <a:ext cx="2745498" cy="2690793"/>
            <a:chOff x="0" y="0"/>
            <a:chExt cx="2745497" cy="2690792"/>
          </a:xfrm>
        </p:grpSpPr>
        <p:grpSp>
          <p:nvGrpSpPr>
            <p:cNvPr id="770" name="Group 770"/>
            <p:cNvGrpSpPr/>
            <p:nvPr/>
          </p:nvGrpSpPr>
          <p:grpSpPr>
            <a:xfrm>
              <a:off x="0" y="0"/>
              <a:ext cx="2687006" cy="2678989"/>
              <a:chOff x="0" y="-1"/>
              <a:chExt cx="2687005" cy="2678988"/>
            </a:xfrm>
          </p:grpSpPr>
          <p:pic>
            <p:nvPicPr>
              <p:cNvPr id="764" name="image19.png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rcRect b="89692"/>
              <a:stretch>
                <a:fillRect/>
              </a:stretch>
            </p:blipFill>
            <p:spPr>
              <a:xfrm>
                <a:off x="18" y="-1"/>
                <a:ext cx="2686969" cy="28871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765" name="image19.png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rcRect b="89692"/>
              <a:stretch>
                <a:fillRect/>
              </a:stretch>
            </p:blipFill>
            <p:spPr>
              <a:xfrm rot="5399974">
                <a:off x="-834832" y="834838"/>
                <a:ext cx="1993213" cy="32353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766" name="image19.png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rcRect b="89692"/>
              <a:stretch>
                <a:fillRect/>
              </a:stretch>
            </p:blipFill>
            <p:spPr>
              <a:xfrm rot="5399974">
                <a:off x="1512233" y="862820"/>
                <a:ext cx="1993213" cy="35631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767" name="image19.png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rcRect b="89692"/>
              <a:stretch>
                <a:fillRect/>
              </a:stretch>
            </p:blipFill>
            <p:spPr>
              <a:xfrm>
                <a:off x="18" y="1807644"/>
                <a:ext cx="2686969" cy="24665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768" name="image13.png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899744" y="2091077"/>
                <a:ext cx="887393" cy="58791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769" name="Shape 769"/>
              <p:cNvSpPr/>
              <p:nvPr/>
            </p:nvSpPr>
            <p:spPr>
              <a:xfrm>
                <a:off x="1115541" y="341761"/>
                <a:ext cx="927660" cy="647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endParaRPr/>
              </a:p>
            </p:txBody>
          </p:sp>
        </p:grpSp>
        <p:sp>
          <p:nvSpPr>
            <p:cNvPr id="771" name="Shape 771"/>
            <p:cNvSpPr/>
            <p:nvPr/>
          </p:nvSpPr>
          <p:spPr>
            <a:xfrm>
              <a:off x="1716797" y="2043092"/>
              <a:ext cx="1028701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SGX</a:t>
              </a:r>
            </a:p>
          </p:txBody>
        </p:sp>
      </p:grpSp>
      <p:grpSp>
        <p:nvGrpSpPr>
          <p:cNvPr id="776" name="Group 776"/>
          <p:cNvGrpSpPr/>
          <p:nvPr/>
        </p:nvGrpSpPr>
        <p:grpSpPr>
          <a:xfrm>
            <a:off x="5436709" y="1810026"/>
            <a:ext cx="2038616" cy="2609889"/>
            <a:chOff x="-1" y="0"/>
            <a:chExt cx="2038615" cy="2609888"/>
          </a:xfrm>
        </p:grpSpPr>
        <p:sp>
          <p:nvSpPr>
            <p:cNvPr id="773" name="Shape 773"/>
            <p:cNvSpPr/>
            <p:nvPr/>
          </p:nvSpPr>
          <p:spPr>
            <a:xfrm>
              <a:off x="-1" y="1006818"/>
              <a:ext cx="2038615" cy="1589334"/>
            </a:xfrm>
            <a:prstGeom prst="rect">
              <a:avLst/>
            </a:prstGeom>
            <a:solidFill>
              <a:srgbClr val="FFF2CC"/>
            </a:solidFill>
            <a:ln w="50800" cap="flat">
              <a:solidFill>
                <a:srgbClr val="7F6000"/>
              </a:solidFill>
              <a:prstDash val="solid"/>
              <a:round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defTabSz="1733973">
                <a:defRPr sz="26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774" name="Shape 774"/>
            <p:cNvSpPr/>
            <p:nvPr/>
          </p:nvSpPr>
          <p:spPr>
            <a:xfrm>
              <a:off x="-1" y="993081"/>
              <a:ext cx="2038615" cy="161680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130026" tIns="130026" rIns="130026" bIns="130026" numCol="1" anchor="ctr">
              <a:spAutoFit/>
            </a:bodyPr>
            <a:lstStyle/>
            <a:p>
              <a:pPr defTabSz="1733973">
                <a:defRPr sz="5600">
                  <a:latin typeface="Droid Sans"/>
                  <a:ea typeface="Droid Sans"/>
                  <a:cs typeface="Droid Sans"/>
                  <a:sym typeface="Droid Sans"/>
                </a:defRPr>
              </a:pPr>
              <a:r>
                <a:rPr sz="4400" dirty="0"/>
                <a:t>Town</a:t>
              </a:r>
            </a:p>
            <a:p>
              <a:pPr defTabSz="1733973">
                <a:defRPr sz="5600">
                  <a:latin typeface="Droid Sans"/>
                  <a:ea typeface="Droid Sans"/>
                  <a:cs typeface="Droid Sans"/>
                  <a:sym typeface="Droid Sans"/>
                </a:defRPr>
              </a:pPr>
              <a:r>
                <a:rPr sz="4400" dirty="0"/>
                <a:t>Crier</a:t>
              </a:r>
            </a:p>
          </p:txBody>
        </p:sp>
        <p:pic>
          <p:nvPicPr>
            <p:cNvPr id="775" name="image30.png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506281" y="0"/>
              <a:ext cx="1026057" cy="136444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777" name="Shape 777"/>
          <p:cNvSpPr/>
          <p:nvPr/>
        </p:nvSpPr>
        <p:spPr>
          <a:xfrm flipH="1">
            <a:off x="4230948" y="2821795"/>
            <a:ext cx="1270001" cy="732304"/>
          </a:xfrm>
          <a:prstGeom prst="rightArrow">
            <a:avLst>
              <a:gd name="adj1" fmla="val 32000"/>
              <a:gd name="adj2" fmla="val 110992"/>
            </a:avLst>
          </a:prstGeom>
          <a:blipFill>
            <a:blip r:embed="rId8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78" name="Shape 778"/>
          <p:cNvSpPr/>
          <p:nvPr/>
        </p:nvSpPr>
        <p:spPr>
          <a:xfrm>
            <a:off x="4401731" y="3698095"/>
            <a:ext cx="1270001" cy="732304"/>
          </a:xfrm>
          <a:prstGeom prst="rightArrow">
            <a:avLst>
              <a:gd name="adj1" fmla="val 32000"/>
              <a:gd name="adj2" fmla="val 110992"/>
            </a:avLst>
          </a:prstGeom>
          <a:blipFill>
            <a:blip r:embed="rId8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79" name="Shape 779"/>
          <p:cNvSpPr/>
          <p:nvPr/>
        </p:nvSpPr>
        <p:spPr>
          <a:xfrm>
            <a:off x="7224773" y="3269480"/>
            <a:ext cx="1397001" cy="732303"/>
          </a:xfrm>
          <a:prstGeom prst="leftRightArrow">
            <a:avLst>
              <a:gd name="adj1" fmla="val 32000"/>
              <a:gd name="adj2" fmla="val 76307"/>
            </a:avLst>
          </a:prstGeom>
          <a:blipFill>
            <a:blip r:embed="rId8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80" name="Shape 780"/>
          <p:cNvSpPr/>
          <p:nvPr/>
        </p:nvSpPr>
        <p:spPr>
          <a:xfrm flipV="1">
            <a:off x="2205145" y="3414959"/>
            <a:ext cx="2726527" cy="3020140"/>
          </a:xfrm>
          <a:prstGeom prst="line">
            <a:avLst/>
          </a:prstGeom>
          <a:ln w="1270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781" name="Shape 781"/>
          <p:cNvSpPr>
            <a:spLocks noGrp="1"/>
          </p:cNvSpPr>
          <p:nvPr>
            <p:ph type="body" sz="half" idx="1"/>
          </p:nvPr>
        </p:nvSpPr>
        <p:spPr>
          <a:xfrm>
            <a:off x="629299" y="6431981"/>
            <a:ext cx="12138271" cy="2534502"/>
          </a:xfrm>
          <a:prstGeom prst="rect">
            <a:avLst/>
          </a:prstGeom>
        </p:spPr>
        <p:txBody>
          <a:bodyPr/>
          <a:lstStyle/>
          <a:p>
            <a:pPr marL="400050" indent="-400050" defTabSz="525779">
              <a:spcBef>
                <a:spcPts val="900"/>
              </a:spcBef>
              <a:defRPr sz="4950"/>
            </a:pPr>
            <a:r>
              <a:rPr lang="en-US" dirty="0"/>
              <a:t>Solution: use attestations to establish secure channel</a:t>
            </a:r>
            <a:endParaRPr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5143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149"/>
    </mc:Choice>
    <mc:Fallback xmlns="">
      <p:transition advTm="2149"/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7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78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7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0" grpId="0" animBg="1" advAuto="0"/>
      <p:bldP spid="781" grpId="0" uiExpand="1" build="p" bldLvl="5" animBg="1" advAuto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3" name="pasted-image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272380" y="2014064"/>
            <a:ext cx="4387587" cy="3532007"/>
          </a:xfrm>
          <a:prstGeom prst="rect">
            <a:avLst/>
          </a:prstGeom>
          <a:ln w="12700">
            <a:miter lim="400000"/>
          </a:ln>
        </p:spPr>
      </p:pic>
      <p:sp>
        <p:nvSpPr>
          <p:cNvPr id="784" name="Shape 784"/>
          <p:cNvSpPr/>
          <p:nvPr/>
        </p:nvSpPr>
        <p:spPr>
          <a:xfrm>
            <a:off x="422851" y="328934"/>
            <a:ext cx="4348930" cy="5744595"/>
          </a:xfrm>
          <a:prstGeom prst="rect">
            <a:avLst/>
          </a:prstGeom>
          <a:solidFill>
            <a:srgbClr val="F5EFB5"/>
          </a:solidFill>
          <a:ln w="38100">
            <a:solidFill>
              <a:schemeClr val="accent2">
                <a:hueOff val="-554920"/>
                <a:satOff val="-21482"/>
                <a:lumOff val="-6228"/>
              </a:schemeClr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785" name="Shape 785"/>
          <p:cNvSpPr/>
          <p:nvPr/>
        </p:nvSpPr>
        <p:spPr>
          <a:xfrm>
            <a:off x="8887650" y="513685"/>
            <a:ext cx="3809264" cy="13118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130026" tIns="130026" rIns="130026" bIns="130026">
            <a:spAutoFit/>
          </a:bodyPr>
          <a:lstStyle>
            <a:lvl1pPr algn="l" defTabSz="1733973"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Trusted Website XYZ.com</a:t>
            </a:r>
          </a:p>
        </p:txBody>
      </p:sp>
      <p:grpSp>
        <p:nvGrpSpPr>
          <p:cNvPr id="789" name="Group 789"/>
          <p:cNvGrpSpPr/>
          <p:nvPr/>
        </p:nvGrpSpPr>
        <p:grpSpPr>
          <a:xfrm>
            <a:off x="869540" y="1969648"/>
            <a:ext cx="3005170" cy="3652528"/>
            <a:chOff x="-15015" y="-64983"/>
            <a:chExt cx="3005168" cy="3652527"/>
          </a:xfrm>
        </p:grpSpPr>
        <p:sp>
          <p:nvSpPr>
            <p:cNvPr id="786" name="Shape 786"/>
            <p:cNvSpPr/>
            <p:nvPr/>
          </p:nvSpPr>
          <p:spPr>
            <a:xfrm>
              <a:off x="0" y="0"/>
              <a:ext cx="2975139" cy="3587544"/>
            </a:xfrm>
            <a:prstGeom prst="rect">
              <a:avLst/>
            </a:prstGeom>
            <a:solidFill>
              <a:srgbClr val="95FA5A"/>
            </a:solidFill>
            <a:ln w="38100" cap="flat">
              <a:solidFill>
                <a:schemeClr val="accent2">
                  <a:hueOff val="-554920"/>
                  <a:satOff val="-21482"/>
                  <a:lumOff val="-6228"/>
                </a:schemeClr>
              </a:solidFill>
              <a:prstDash val="solid"/>
              <a:miter lim="400000"/>
            </a:ln>
            <a:effectLst>
              <a:outerShdw blurRad="50800" dist="12700" rotWithShape="0">
                <a:srgbClr val="000000"/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pic>
          <p:nvPicPr>
            <p:cNvPr id="787" name="pasted-image.pdf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766221" y="1577596"/>
              <a:ext cx="2190290" cy="195086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788" name="Shape 788"/>
            <p:cNvSpPr/>
            <p:nvPr/>
          </p:nvSpPr>
          <p:spPr>
            <a:xfrm>
              <a:off x="-15016" y="-64984"/>
              <a:ext cx="3005170" cy="1506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>
                <a:defRPr sz="4000" b="1">
                  <a:latin typeface="Courier"/>
                  <a:ea typeface="Courier"/>
                  <a:cs typeface="Courier"/>
                  <a:sym typeface="Courier"/>
                </a:defRPr>
              </a:pPr>
              <a:r>
                <a:t>Flight</a:t>
              </a:r>
            </a:p>
            <a:p>
              <a:pPr algn="l">
                <a:defRPr sz="4000" b="1">
                  <a:latin typeface="Courier"/>
                  <a:ea typeface="Courier"/>
                  <a:cs typeface="Courier"/>
                  <a:sym typeface="Courier"/>
                </a:defRPr>
              </a:pPr>
              <a:r>
                <a:t>Insurance</a:t>
              </a:r>
            </a:p>
          </p:txBody>
        </p:sp>
      </p:grpSp>
      <p:sp>
        <p:nvSpPr>
          <p:cNvPr id="790" name="Shape 790"/>
          <p:cNvSpPr/>
          <p:nvPr/>
        </p:nvSpPr>
        <p:spPr>
          <a:xfrm>
            <a:off x="307886" y="283315"/>
            <a:ext cx="3020920" cy="7323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800" b="1"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r>
              <a:t>Blockchain</a:t>
            </a:r>
          </a:p>
        </p:txBody>
      </p:sp>
      <p:grpSp>
        <p:nvGrpSpPr>
          <p:cNvPr id="799" name="Group 799"/>
          <p:cNvGrpSpPr/>
          <p:nvPr/>
        </p:nvGrpSpPr>
        <p:grpSpPr>
          <a:xfrm>
            <a:off x="5152044" y="2522333"/>
            <a:ext cx="2745498" cy="2690793"/>
            <a:chOff x="0" y="0"/>
            <a:chExt cx="2745497" cy="2690792"/>
          </a:xfrm>
        </p:grpSpPr>
        <p:grpSp>
          <p:nvGrpSpPr>
            <p:cNvPr id="797" name="Group 797"/>
            <p:cNvGrpSpPr/>
            <p:nvPr/>
          </p:nvGrpSpPr>
          <p:grpSpPr>
            <a:xfrm>
              <a:off x="0" y="0"/>
              <a:ext cx="2687006" cy="2678989"/>
              <a:chOff x="0" y="-1"/>
              <a:chExt cx="2687005" cy="2678988"/>
            </a:xfrm>
          </p:grpSpPr>
          <p:pic>
            <p:nvPicPr>
              <p:cNvPr id="791" name="image19.png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rcRect b="89692"/>
              <a:stretch>
                <a:fillRect/>
              </a:stretch>
            </p:blipFill>
            <p:spPr>
              <a:xfrm>
                <a:off x="18" y="-1"/>
                <a:ext cx="2686969" cy="28871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792" name="image19.png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rcRect b="89692"/>
              <a:stretch>
                <a:fillRect/>
              </a:stretch>
            </p:blipFill>
            <p:spPr>
              <a:xfrm rot="5399974">
                <a:off x="-834832" y="834838"/>
                <a:ext cx="1993213" cy="32353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793" name="image19.png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rcRect b="89692"/>
              <a:stretch>
                <a:fillRect/>
              </a:stretch>
            </p:blipFill>
            <p:spPr>
              <a:xfrm rot="5399974">
                <a:off x="1512233" y="862820"/>
                <a:ext cx="1993213" cy="35631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794" name="image19.png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rcRect b="89692"/>
              <a:stretch>
                <a:fillRect/>
              </a:stretch>
            </p:blipFill>
            <p:spPr>
              <a:xfrm>
                <a:off x="18" y="1807644"/>
                <a:ext cx="2686969" cy="24665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795" name="image13.png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899744" y="2091077"/>
                <a:ext cx="887393" cy="58791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796" name="Shape 796"/>
              <p:cNvSpPr/>
              <p:nvPr/>
            </p:nvSpPr>
            <p:spPr>
              <a:xfrm>
                <a:off x="1115541" y="341761"/>
                <a:ext cx="927660" cy="647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endParaRPr/>
              </a:p>
            </p:txBody>
          </p:sp>
        </p:grpSp>
        <p:sp>
          <p:nvSpPr>
            <p:cNvPr id="798" name="Shape 798"/>
            <p:cNvSpPr/>
            <p:nvPr/>
          </p:nvSpPr>
          <p:spPr>
            <a:xfrm>
              <a:off x="1716797" y="2043092"/>
              <a:ext cx="1028701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SGX</a:t>
              </a:r>
            </a:p>
          </p:txBody>
        </p:sp>
      </p:grpSp>
      <p:grpSp>
        <p:nvGrpSpPr>
          <p:cNvPr id="803" name="Group 803"/>
          <p:cNvGrpSpPr/>
          <p:nvPr/>
        </p:nvGrpSpPr>
        <p:grpSpPr>
          <a:xfrm>
            <a:off x="5436709" y="1810026"/>
            <a:ext cx="2038616" cy="2609889"/>
            <a:chOff x="-1" y="0"/>
            <a:chExt cx="2038615" cy="2609888"/>
          </a:xfrm>
        </p:grpSpPr>
        <p:sp>
          <p:nvSpPr>
            <p:cNvPr id="800" name="Shape 800"/>
            <p:cNvSpPr/>
            <p:nvPr/>
          </p:nvSpPr>
          <p:spPr>
            <a:xfrm>
              <a:off x="-1" y="1006818"/>
              <a:ext cx="2038615" cy="1589334"/>
            </a:xfrm>
            <a:prstGeom prst="rect">
              <a:avLst/>
            </a:prstGeom>
            <a:solidFill>
              <a:srgbClr val="FFF2CC"/>
            </a:solidFill>
            <a:ln w="50800" cap="flat">
              <a:solidFill>
                <a:srgbClr val="7F6000"/>
              </a:solidFill>
              <a:prstDash val="solid"/>
              <a:round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defTabSz="1733973">
                <a:defRPr sz="26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801" name="Shape 801"/>
            <p:cNvSpPr/>
            <p:nvPr/>
          </p:nvSpPr>
          <p:spPr>
            <a:xfrm>
              <a:off x="-1" y="993081"/>
              <a:ext cx="2038615" cy="161680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130026" tIns="130026" rIns="130026" bIns="130026" numCol="1" anchor="ctr">
              <a:spAutoFit/>
            </a:bodyPr>
            <a:lstStyle/>
            <a:p>
              <a:pPr defTabSz="1733973">
                <a:defRPr sz="5600">
                  <a:latin typeface="Droid Sans"/>
                  <a:ea typeface="Droid Sans"/>
                  <a:cs typeface="Droid Sans"/>
                  <a:sym typeface="Droid Sans"/>
                </a:defRPr>
              </a:pPr>
              <a:r>
                <a:rPr sz="4400" dirty="0"/>
                <a:t>Town</a:t>
              </a:r>
            </a:p>
            <a:p>
              <a:pPr defTabSz="1733973">
                <a:defRPr sz="5600">
                  <a:latin typeface="Droid Sans"/>
                  <a:ea typeface="Droid Sans"/>
                  <a:cs typeface="Droid Sans"/>
                  <a:sym typeface="Droid Sans"/>
                </a:defRPr>
              </a:pPr>
              <a:r>
                <a:rPr sz="4400" dirty="0"/>
                <a:t>Crier</a:t>
              </a:r>
            </a:p>
          </p:txBody>
        </p:sp>
        <p:pic>
          <p:nvPicPr>
            <p:cNvPr id="802" name="image30.png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506281" y="0"/>
              <a:ext cx="1026057" cy="136444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804" name="Shape 804"/>
          <p:cNvSpPr/>
          <p:nvPr/>
        </p:nvSpPr>
        <p:spPr>
          <a:xfrm flipH="1">
            <a:off x="4230948" y="2821795"/>
            <a:ext cx="1270001" cy="732304"/>
          </a:xfrm>
          <a:prstGeom prst="rightArrow">
            <a:avLst>
              <a:gd name="adj1" fmla="val 32000"/>
              <a:gd name="adj2" fmla="val 110992"/>
            </a:avLst>
          </a:prstGeom>
          <a:blipFill>
            <a:blip r:embed="rId8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05" name="Shape 805"/>
          <p:cNvSpPr/>
          <p:nvPr/>
        </p:nvSpPr>
        <p:spPr>
          <a:xfrm>
            <a:off x="4401731" y="3698095"/>
            <a:ext cx="1270001" cy="732304"/>
          </a:xfrm>
          <a:prstGeom prst="rightArrow">
            <a:avLst>
              <a:gd name="adj1" fmla="val 32000"/>
              <a:gd name="adj2" fmla="val 110992"/>
            </a:avLst>
          </a:prstGeom>
          <a:blipFill>
            <a:blip r:embed="rId8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06" name="Shape 806"/>
          <p:cNvSpPr/>
          <p:nvPr/>
        </p:nvSpPr>
        <p:spPr>
          <a:xfrm>
            <a:off x="7224773" y="3269480"/>
            <a:ext cx="1397001" cy="732303"/>
          </a:xfrm>
          <a:prstGeom prst="leftRightArrow">
            <a:avLst>
              <a:gd name="adj1" fmla="val 32000"/>
              <a:gd name="adj2" fmla="val 76307"/>
            </a:avLst>
          </a:prstGeom>
          <a:blipFill>
            <a:blip r:embed="rId8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07" name="Shape 807"/>
          <p:cNvSpPr/>
          <p:nvPr/>
        </p:nvSpPr>
        <p:spPr>
          <a:xfrm flipH="1">
            <a:off x="4230948" y="2821795"/>
            <a:ext cx="1270001" cy="732304"/>
          </a:xfrm>
          <a:prstGeom prst="rightArrow">
            <a:avLst>
              <a:gd name="adj1" fmla="val 32000"/>
              <a:gd name="adj2" fmla="val 110992"/>
            </a:avLst>
          </a:prstGeom>
          <a:blipFill>
            <a:blip r:embed="rId9"/>
          </a:blipFill>
          <a:ln w="12700"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08" name="Shape 808"/>
          <p:cNvSpPr/>
          <p:nvPr/>
        </p:nvSpPr>
        <p:spPr>
          <a:xfrm flipV="1">
            <a:off x="2205145" y="3429247"/>
            <a:ext cx="2726527" cy="3020140"/>
          </a:xfrm>
          <a:prstGeom prst="line">
            <a:avLst/>
          </a:prstGeom>
          <a:ln w="1270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809" name="Shape 809"/>
          <p:cNvSpPr>
            <a:spLocks noGrp="1"/>
          </p:cNvSpPr>
          <p:nvPr>
            <p:ph type="body" sz="half" idx="1"/>
          </p:nvPr>
        </p:nvSpPr>
        <p:spPr>
          <a:xfrm>
            <a:off x="575392" y="6270597"/>
            <a:ext cx="12138271" cy="2971328"/>
          </a:xfrm>
          <a:prstGeom prst="rect">
            <a:avLst/>
          </a:prstGeom>
        </p:spPr>
        <p:txBody>
          <a:bodyPr/>
          <a:lstStyle/>
          <a:p>
            <a:pPr marL="280034" indent="-280034" defTabSz="368045">
              <a:spcBef>
                <a:spcPts val="600"/>
              </a:spcBef>
              <a:defRPr sz="3465"/>
            </a:pPr>
            <a:r>
              <a:rPr dirty="0"/>
              <a:t>Creator of </a:t>
            </a:r>
            <a:r>
              <a:rPr dirty="0">
                <a:latin typeface="Courier"/>
                <a:ea typeface="Courier"/>
                <a:cs typeface="Courier"/>
                <a:sym typeface="Courier"/>
              </a:rPr>
              <a:t>Flight Insurance</a:t>
            </a:r>
            <a:r>
              <a:rPr dirty="0"/>
              <a:t> checks</a:t>
            </a:r>
            <a:endParaRPr sz="2772" dirty="0"/>
          </a:p>
          <a:p>
            <a:pPr marL="269851" indent="-269851" defTabSz="368045">
              <a:spcBef>
                <a:spcPts val="600"/>
              </a:spcBef>
              <a:defRPr sz="3465"/>
            </a:pPr>
            <a:endParaRPr lang="en-US" sz="3339" dirty="0"/>
          </a:p>
          <a:p>
            <a:pPr marL="269851" indent="-269851" defTabSz="368045">
              <a:spcBef>
                <a:spcPts val="600"/>
              </a:spcBef>
              <a:defRPr sz="3465"/>
            </a:pPr>
            <a:r>
              <a:rPr sz="3339" dirty="0"/>
              <a:t>Contract</a:t>
            </a:r>
            <a:r>
              <a:rPr sz="2772" dirty="0"/>
              <a:t> </a:t>
            </a:r>
            <a:r>
              <a:rPr dirty="0">
                <a:latin typeface="Courier"/>
                <a:ea typeface="Courier"/>
                <a:cs typeface="Courier"/>
                <a:sym typeface="Courier"/>
              </a:rPr>
              <a:t>Flight insurance</a:t>
            </a:r>
            <a:r>
              <a:rPr dirty="0"/>
              <a:t>: </a:t>
            </a:r>
          </a:p>
          <a:p>
            <a:pPr marL="707866" lvl="1" indent="-427831" defTabSz="368045">
              <a:spcBef>
                <a:spcPts val="600"/>
              </a:spcBef>
              <a:defRPr sz="3150"/>
            </a:pPr>
            <a:r>
              <a:rPr dirty="0"/>
              <a:t>Hardwired with PK</a:t>
            </a:r>
            <a:r>
              <a:rPr baseline="3523" dirty="0"/>
              <a:t>TC</a:t>
            </a:r>
          </a:p>
          <a:p>
            <a:pPr marL="630078" lvl="1" indent="-350043" defTabSz="368045">
              <a:spcBef>
                <a:spcPts val="600"/>
              </a:spcBef>
              <a:defRPr sz="3150"/>
            </a:pPr>
            <a:r>
              <a:rPr dirty="0"/>
              <a:t>On receiving flight data, checks signature 𝚺</a:t>
            </a:r>
            <a:r>
              <a:rPr baseline="3523" dirty="0"/>
              <a:t>SK</a:t>
            </a:r>
            <a:r>
              <a:rPr baseline="-15523" dirty="0"/>
              <a:t>TC</a:t>
            </a:r>
            <a:r>
              <a:rPr dirty="0"/>
              <a:t>[flight data]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28763" y="6992474"/>
            <a:ext cx="5524500" cy="469900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 flipV="1">
            <a:off x="9353263" y="7812653"/>
            <a:ext cx="1112910" cy="910723"/>
          </a:xfrm>
          <a:prstGeom prst="straightConnector1">
            <a:avLst/>
          </a:prstGeom>
          <a:noFill/>
          <a:ln w="76200" cap="flat">
            <a:solidFill>
              <a:srgbClr val="00B05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" name="TextBox 5"/>
          <p:cNvSpPr txBox="1"/>
          <p:nvPr/>
        </p:nvSpPr>
        <p:spPr>
          <a:xfrm>
            <a:off x="10242079" y="6903246"/>
            <a:ext cx="1920398" cy="111825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6600" b="1" i="0" u="none" strike="noStrike" cap="none" spc="0" normalizeH="0" baseline="0" dirty="0">
                <a:ln>
                  <a:noFill/>
                </a:ln>
                <a:solidFill>
                  <a:srgbClr val="00B05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Free!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9001"/>
    </mc:Choice>
    <mc:Fallback xmlns="">
      <p:transition advTm="9001"/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8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80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80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80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8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8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7" grpId="0" animBg="1"/>
      <p:bldP spid="809" grpId="1" uiExpand="1" build="p" bldLvl="5" advAuto="0"/>
      <p:bldP spid="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4" name="pasted-image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272380" y="2014064"/>
            <a:ext cx="4387587" cy="3532007"/>
          </a:xfrm>
          <a:prstGeom prst="rect">
            <a:avLst/>
          </a:prstGeom>
          <a:ln w="12700">
            <a:miter lim="400000"/>
          </a:ln>
        </p:spPr>
      </p:pic>
      <p:sp>
        <p:nvSpPr>
          <p:cNvPr id="885" name="Shape 885"/>
          <p:cNvSpPr/>
          <p:nvPr/>
        </p:nvSpPr>
        <p:spPr>
          <a:xfrm>
            <a:off x="422851" y="328934"/>
            <a:ext cx="4348930" cy="5744595"/>
          </a:xfrm>
          <a:prstGeom prst="rect">
            <a:avLst/>
          </a:prstGeom>
          <a:solidFill>
            <a:srgbClr val="F5EFB5"/>
          </a:solidFill>
          <a:ln w="38100">
            <a:solidFill>
              <a:schemeClr val="accent2">
                <a:hueOff val="-554920"/>
                <a:satOff val="-21482"/>
                <a:lumOff val="-6228"/>
              </a:schemeClr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886" name="Shape 886"/>
          <p:cNvSpPr/>
          <p:nvPr/>
        </p:nvSpPr>
        <p:spPr>
          <a:xfrm>
            <a:off x="8887650" y="513685"/>
            <a:ext cx="3809264" cy="13118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130026" tIns="130026" rIns="130026" bIns="130026">
            <a:spAutoFit/>
          </a:bodyPr>
          <a:lstStyle>
            <a:lvl1pPr algn="l" defTabSz="1733973"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Trusted Website XYZ.com</a:t>
            </a:r>
          </a:p>
        </p:txBody>
      </p:sp>
      <p:grpSp>
        <p:nvGrpSpPr>
          <p:cNvPr id="890" name="Group 890"/>
          <p:cNvGrpSpPr/>
          <p:nvPr/>
        </p:nvGrpSpPr>
        <p:grpSpPr>
          <a:xfrm>
            <a:off x="869540" y="1969648"/>
            <a:ext cx="3005170" cy="3652528"/>
            <a:chOff x="-15015" y="-64983"/>
            <a:chExt cx="3005168" cy="3652527"/>
          </a:xfrm>
        </p:grpSpPr>
        <p:sp>
          <p:nvSpPr>
            <p:cNvPr id="887" name="Shape 887"/>
            <p:cNvSpPr/>
            <p:nvPr/>
          </p:nvSpPr>
          <p:spPr>
            <a:xfrm>
              <a:off x="0" y="0"/>
              <a:ext cx="2975139" cy="3587544"/>
            </a:xfrm>
            <a:prstGeom prst="rect">
              <a:avLst/>
            </a:prstGeom>
            <a:solidFill>
              <a:srgbClr val="95FA5A"/>
            </a:solidFill>
            <a:ln w="38100" cap="flat">
              <a:solidFill>
                <a:schemeClr val="accent2">
                  <a:hueOff val="-554920"/>
                  <a:satOff val="-21482"/>
                  <a:lumOff val="-6228"/>
                </a:schemeClr>
              </a:solidFill>
              <a:prstDash val="solid"/>
              <a:miter lim="400000"/>
            </a:ln>
            <a:effectLst>
              <a:outerShdw blurRad="50800" dist="12700" rotWithShape="0">
                <a:srgbClr val="000000"/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pic>
          <p:nvPicPr>
            <p:cNvPr id="888" name="pasted-image.pd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766221" y="1577596"/>
              <a:ext cx="2190290" cy="195086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889" name="Shape 889"/>
            <p:cNvSpPr/>
            <p:nvPr/>
          </p:nvSpPr>
          <p:spPr>
            <a:xfrm>
              <a:off x="-15016" y="-64984"/>
              <a:ext cx="3005170" cy="1506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>
                <a:defRPr sz="4000" b="1">
                  <a:latin typeface="Courier"/>
                  <a:ea typeface="Courier"/>
                  <a:cs typeface="Courier"/>
                  <a:sym typeface="Courier"/>
                </a:defRPr>
              </a:pPr>
              <a:r>
                <a:t>Flight</a:t>
              </a:r>
            </a:p>
            <a:p>
              <a:pPr algn="l">
                <a:defRPr sz="4000" b="1">
                  <a:latin typeface="Courier"/>
                  <a:ea typeface="Courier"/>
                  <a:cs typeface="Courier"/>
                  <a:sym typeface="Courier"/>
                </a:defRPr>
              </a:pPr>
              <a:r>
                <a:t>Insurance</a:t>
              </a:r>
            </a:p>
          </p:txBody>
        </p:sp>
      </p:grpSp>
      <p:sp>
        <p:nvSpPr>
          <p:cNvPr id="891" name="Shape 891"/>
          <p:cNvSpPr/>
          <p:nvPr/>
        </p:nvSpPr>
        <p:spPr>
          <a:xfrm>
            <a:off x="307886" y="283315"/>
            <a:ext cx="3020920" cy="7323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800" b="1"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r>
              <a:t>Blockchain</a:t>
            </a:r>
          </a:p>
        </p:txBody>
      </p:sp>
      <p:grpSp>
        <p:nvGrpSpPr>
          <p:cNvPr id="900" name="Group 900"/>
          <p:cNvGrpSpPr/>
          <p:nvPr/>
        </p:nvGrpSpPr>
        <p:grpSpPr>
          <a:xfrm>
            <a:off x="5152044" y="2522333"/>
            <a:ext cx="2745498" cy="2690793"/>
            <a:chOff x="0" y="0"/>
            <a:chExt cx="2745497" cy="2690792"/>
          </a:xfrm>
        </p:grpSpPr>
        <p:grpSp>
          <p:nvGrpSpPr>
            <p:cNvPr id="898" name="Group 898"/>
            <p:cNvGrpSpPr/>
            <p:nvPr/>
          </p:nvGrpSpPr>
          <p:grpSpPr>
            <a:xfrm>
              <a:off x="0" y="0"/>
              <a:ext cx="2687006" cy="2678989"/>
              <a:chOff x="0" y="-1"/>
              <a:chExt cx="2687005" cy="2678988"/>
            </a:xfrm>
          </p:grpSpPr>
          <p:pic>
            <p:nvPicPr>
              <p:cNvPr id="892" name="image19.png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rcRect b="89692"/>
              <a:stretch>
                <a:fillRect/>
              </a:stretch>
            </p:blipFill>
            <p:spPr>
              <a:xfrm>
                <a:off x="18" y="-1"/>
                <a:ext cx="2686969" cy="28871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893" name="image19.png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rcRect b="89692"/>
              <a:stretch>
                <a:fillRect/>
              </a:stretch>
            </p:blipFill>
            <p:spPr>
              <a:xfrm rot="5399974">
                <a:off x="-834832" y="834838"/>
                <a:ext cx="1993213" cy="32353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894" name="image19.png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rcRect b="89692"/>
              <a:stretch>
                <a:fillRect/>
              </a:stretch>
            </p:blipFill>
            <p:spPr>
              <a:xfrm rot="5399974">
                <a:off x="1512233" y="862820"/>
                <a:ext cx="1993213" cy="35631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895" name="image19.png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rcRect b="89692"/>
              <a:stretch>
                <a:fillRect/>
              </a:stretch>
            </p:blipFill>
            <p:spPr>
              <a:xfrm>
                <a:off x="18" y="1807644"/>
                <a:ext cx="2686969" cy="24665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896" name="image13.png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899744" y="2091077"/>
                <a:ext cx="887393" cy="58791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897" name="Shape 897"/>
              <p:cNvSpPr/>
              <p:nvPr/>
            </p:nvSpPr>
            <p:spPr>
              <a:xfrm>
                <a:off x="1115541" y="341761"/>
                <a:ext cx="927660" cy="647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endParaRPr/>
              </a:p>
            </p:txBody>
          </p:sp>
        </p:grpSp>
        <p:sp>
          <p:nvSpPr>
            <p:cNvPr id="899" name="Shape 899"/>
            <p:cNvSpPr/>
            <p:nvPr/>
          </p:nvSpPr>
          <p:spPr>
            <a:xfrm>
              <a:off x="1716797" y="2043092"/>
              <a:ext cx="1028701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SGX</a:t>
              </a:r>
            </a:p>
          </p:txBody>
        </p:sp>
      </p:grpSp>
      <p:grpSp>
        <p:nvGrpSpPr>
          <p:cNvPr id="904" name="Group 904"/>
          <p:cNvGrpSpPr/>
          <p:nvPr/>
        </p:nvGrpSpPr>
        <p:grpSpPr>
          <a:xfrm>
            <a:off x="5436709" y="1810026"/>
            <a:ext cx="2038616" cy="2609889"/>
            <a:chOff x="-1" y="0"/>
            <a:chExt cx="2038615" cy="2609888"/>
          </a:xfrm>
        </p:grpSpPr>
        <p:sp>
          <p:nvSpPr>
            <p:cNvPr id="901" name="Shape 901"/>
            <p:cNvSpPr/>
            <p:nvPr/>
          </p:nvSpPr>
          <p:spPr>
            <a:xfrm>
              <a:off x="-1" y="1006818"/>
              <a:ext cx="2038615" cy="1589334"/>
            </a:xfrm>
            <a:prstGeom prst="rect">
              <a:avLst/>
            </a:prstGeom>
            <a:solidFill>
              <a:srgbClr val="FFF2CC"/>
            </a:solidFill>
            <a:ln w="50800" cap="flat">
              <a:solidFill>
                <a:srgbClr val="7F6000"/>
              </a:solidFill>
              <a:prstDash val="solid"/>
              <a:round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defTabSz="1733973">
                <a:defRPr sz="26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902" name="Shape 902"/>
            <p:cNvSpPr/>
            <p:nvPr/>
          </p:nvSpPr>
          <p:spPr>
            <a:xfrm>
              <a:off x="-1" y="993081"/>
              <a:ext cx="2038615" cy="161680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130026" tIns="130026" rIns="130026" bIns="130026" numCol="1" anchor="ctr">
              <a:spAutoFit/>
            </a:bodyPr>
            <a:lstStyle/>
            <a:p>
              <a:pPr defTabSz="1733973">
                <a:defRPr sz="5600">
                  <a:latin typeface="Droid Sans"/>
                  <a:ea typeface="Droid Sans"/>
                  <a:cs typeface="Droid Sans"/>
                  <a:sym typeface="Droid Sans"/>
                </a:defRPr>
              </a:pPr>
              <a:r>
                <a:rPr sz="4400" dirty="0"/>
                <a:t>Town</a:t>
              </a:r>
            </a:p>
            <a:p>
              <a:pPr defTabSz="1733973">
                <a:defRPr sz="5600">
                  <a:latin typeface="Droid Sans"/>
                  <a:ea typeface="Droid Sans"/>
                  <a:cs typeface="Droid Sans"/>
                  <a:sym typeface="Droid Sans"/>
                </a:defRPr>
              </a:pPr>
              <a:r>
                <a:rPr sz="4400" dirty="0"/>
                <a:t>Crier</a:t>
              </a:r>
            </a:p>
          </p:txBody>
        </p:sp>
        <p:pic>
          <p:nvPicPr>
            <p:cNvPr id="903" name="image30.png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506281" y="0"/>
              <a:ext cx="1026057" cy="136444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905" name="Shape 905"/>
          <p:cNvSpPr/>
          <p:nvPr/>
        </p:nvSpPr>
        <p:spPr>
          <a:xfrm flipH="1">
            <a:off x="4230948" y="2821795"/>
            <a:ext cx="1270001" cy="732304"/>
          </a:xfrm>
          <a:prstGeom prst="rightArrow">
            <a:avLst>
              <a:gd name="adj1" fmla="val 32000"/>
              <a:gd name="adj2" fmla="val 110992"/>
            </a:avLst>
          </a:prstGeom>
          <a:blipFill>
            <a:blip r:embed="rId7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06" name="Shape 906"/>
          <p:cNvSpPr/>
          <p:nvPr/>
        </p:nvSpPr>
        <p:spPr>
          <a:xfrm>
            <a:off x="4401731" y="3698095"/>
            <a:ext cx="1270001" cy="732304"/>
          </a:xfrm>
          <a:prstGeom prst="rightArrow">
            <a:avLst>
              <a:gd name="adj1" fmla="val 32000"/>
              <a:gd name="adj2" fmla="val 110992"/>
            </a:avLst>
          </a:prstGeom>
          <a:blipFill>
            <a:blip r:embed="rId7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07" name="Shape 907"/>
          <p:cNvSpPr/>
          <p:nvPr/>
        </p:nvSpPr>
        <p:spPr>
          <a:xfrm>
            <a:off x="7224773" y="3269480"/>
            <a:ext cx="1397001" cy="732303"/>
          </a:xfrm>
          <a:prstGeom prst="leftRightArrow">
            <a:avLst>
              <a:gd name="adj1" fmla="val 32000"/>
              <a:gd name="adj2" fmla="val 76307"/>
            </a:avLst>
          </a:prstGeom>
          <a:blipFill>
            <a:blip r:embed="rId7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08" name="Shape 908"/>
          <p:cNvSpPr/>
          <p:nvPr/>
        </p:nvSpPr>
        <p:spPr>
          <a:xfrm flipH="1">
            <a:off x="4230948" y="2821795"/>
            <a:ext cx="1270001" cy="732304"/>
          </a:xfrm>
          <a:prstGeom prst="rightArrow">
            <a:avLst>
              <a:gd name="adj1" fmla="val 32000"/>
              <a:gd name="adj2" fmla="val 110992"/>
            </a:avLst>
          </a:prstGeom>
          <a:blipFill>
            <a:blip r:embed="rId8"/>
          </a:blipFill>
          <a:ln w="12700"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09" name="Shape 909"/>
          <p:cNvSpPr/>
          <p:nvPr/>
        </p:nvSpPr>
        <p:spPr>
          <a:xfrm>
            <a:off x="4222382" y="3531183"/>
            <a:ext cx="1628699" cy="1066127"/>
          </a:xfrm>
          <a:prstGeom prst="ellipse">
            <a:avLst/>
          </a:prstGeom>
          <a:ln w="1270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535"/>
    </mc:Choice>
    <mc:Fallback xmlns="">
      <p:transition advTm="1535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Shape 462"/>
          <p:cNvSpPr>
            <a:spLocks noGrp="1"/>
          </p:cNvSpPr>
          <p:nvPr>
            <p:ph type="title"/>
          </p:nvPr>
        </p:nvSpPr>
        <p:spPr>
          <a:xfrm>
            <a:off x="952500" y="353060"/>
            <a:ext cx="11099800" cy="1622044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490727">
              <a:defRPr sz="6719"/>
            </a:lvl1pPr>
          </a:lstStyle>
          <a:p>
            <a:pPr algn="l"/>
            <a:r>
              <a:rPr dirty="0"/>
              <a:t>What’s a (decentralized) smart contract?</a:t>
            </a:r>
          </a:p>
        </p:txBody>
      </p:sp>
      <p:sp>
        <p:nvSpPr>
          <p:cNvPr id="463" name="Shape 463"/>
          <p:cNvSpPr>
            <a:spLocks noGrp="1"/>
          </p:cNvSpPr>
          <p:nvPr>
            <p:ph type="body" idx="1"/>
          </p:nvPr>
        </p:nvSpPr>
        <p:spPr>
          <a:xfrm>
            <a:off x="500106" y="2603500"/>
            <a:ext cx="8175621" cy="6101587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97815" indent="-297815" defTabSz="391414">
              <a:spcBef>
                <a:spcPts val="600"/>
              </a:spcBef>
              <a:defRPr sz="3685"/>
            </a:pPr>
            <a:r>
              <a:rPr dirty="0"/>
              <a:t>Executable object on blockchain</a:t>
            </a:r>
          </a:p>
          <a:p>
            <a:pPr marL="297815" indent="-297815" defTabSz="391414">
              <a:spcBef>
                <a:spcPts val="600"/>
              </a:spcBef>
              <a:defRPr sz="3685"/>
            </a:pPr>
            <a:r>
              <a:rPr lang="en-US" dirty="0"/>
              <a:t>Programed </a:t>
            </a:r>
            <a:r>
              <a:rPr dirty="0"/>
              <a:t>in Turing-complete language</a:t>
            </a:r>
            <a:r>
              <a:rPr lang="en-US" dirty="0"/>
              <a:t>s</a:t>
            </a:r>
            <a:endParaRPr dirty="0"/>
          </a:p>
          <a:p>
            <a:pPr marL="297815" indent="-297815" defTabSz="391414">
              <a:spcBef>
                <a:spcPts val="600"/>
              </a:spcBef>
              <a:defRPr sz="3685"/>
            </a:pPr>
            <a:r>
              <a:rPr dirty="0"/>
              <a:t>Code can define arbitrarily rich functionalities</a:t>
            </a:r>
          </a:p>
          <a:p>
            <a:pPr marL="217311" indent="-363996" defTabSz="391414">
              <a:spcBef>
                <a:spcPts val="600"/>
              </a:spcBef>
              <a:defRPr sz="3685"/>
            </a:pPr>
            <a:r>
              <a:rPr lang="en-US" dirty="0"/>
              <a:t>Decentralized ➜ autonomous: </a:t>
            </a:r>
            <a:r>
              <a:rPr lang="en-US" i="1" dirty="0"/>
              <a:t>Execution enforced by network</a:t>
            </a:r>
          </a:p>
        </p:txBody>
      </p:sp>
      <p:grpSp>
        <p:nvGrpSpPr>
          <p:cNvPr id="467" name="Group 467"/>
          <p:cNvGrpSpPr/>
          <p:nvPr/>
        </p:nvGrpSpPr>
        <p:grpSpPr>
          <a:xfrm>
            <a:off x="8968373" y="3312707"/>
            <a:ext cx="3608683" cy="4350481"/>
            <a:chOff x="-35823" y="-42182"/>
            <a:chExt cx="3608681" cy="4350480"/>
          </a:xfrm>
        </p:grpSpPr>
        <p:sp>
          <p:nvSpPr>
            <p:cNvPr id="464" name="Shape 464"/>
            <p:cNvSpPr/>
            <p:nvPr/>
          </p:nvSpPr>
          <p:spPr>
            <a:xfrm>
              <a:off x="0" y="0"/>
              <a:ext cx="3572858" cy="4308298"/>
            </a:xfrm>
            <a:prstGeom prst="rect">
              <a:avLst/>
            </a:prstGeom>
            <a:solidFill>
              <a:srgbClr val="95FA5A"/>
            </a:solidFill>
            <a:ln w="38100" cap="flat">
              <a:solidFill>
                <a:schemeClr val="accent2">
                  <a:hueOff val="-554920"/>
                  <a:satOff val="-21482"/>
                  <a:lumOff val="-6228"/>
                </a:schemeClr>
              </a:solidFill>
              <a:prstDash val="solid"/>
              <a:miter lim="400000"/>
            </a:ln>
            <a:effectLst>
              <a:outerShdw blurRad="50800" dist="12700" rotWithShape="0">
                <a:srgbClr val="000000"/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pic>
          <p:nvPicPr>
            <p:cNvPr id="465" name="pasted-image.pdf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812585" y="1876614"/>
              <a:ext cx="2630329" cy="234280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66" name="Shape 466"/>
            <p:cNvSpPr/>
            <p:nvPr/>
          </p:nvSpPr>
          <p:spPr>
            <a:xfrm>
              <a:off x="-35823" y="-42182"/>
              <a:ext cx="3071141" cy="110249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5500" b="1">
                  <a:latin typeface="Palatino"/>
                  <a:ea typeface="Palatino"/>
                  <a:cs typeface="Palatino"/>
                  <a:sym typeface="Palatino"/>
                </a:defRPr>
              </a:lvl1pPr>
            </a:lstStyle>
            <a:p>
              <a:r>
                <a:t>Contract</a:t>
              </a: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0" y="0"/>
            <a:ext cx="12996036" cy="9746202"/>
            <a:chOff x="4382" y="0"/>
            <a:chExt cx="12996036" cy="9746202"/>
          </a:xfrm>
        </p:grpSpPr>
        <p:sp>
          <p:nvSpPr>
            <p:cNvPr id="8" name="Shape 477"/>
            <p:cNvSpPr/>
            <p:nvPr/>
          </p:nvSpPr>
          <p:spPr>
            <a:xfrm>
              <a:off x="4382" y="0"/>
              <a:ext cx="12996036" cy="9746202"/>
            </a:xfrm>
            <a:prstGeom prst="rect">
              <a:avLst/>
            </a:prstGeom>
            <a:gradFill>
              <a:gsLst>
                <a:gs pos="0">
                  <a:srgbClr val="FBFBFB">
                    <a:alpha val="73620"/>
                  </a:srgbClr>
                </a:gs>
                <a:gs pos="100000">
                  <a:srgbClr val="BEBEBE">
                    <a:alpha val="73620"/>
                  </a:srgbClr>
                </a:gs>
              </a:gsLst>
              <a:lin ang="5400000"/>
            </a:gradFill>
            <a:ln w="12700"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lIns="50800" tIns="50800" rIns="50800" bIns="50800" anchor="ctr"/>
            <a:lstStyle/>
            <a:p>
              <a:pPr>
                <a:defRPr sz="2400"/>
              </a:pPr>
              <a:endParaRPr/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308744" y="3539182"/>
              <a:ext cx="12387312" cy="2675236"/>
              <a:chOff x="308744" y="3539182"/>
              <a:chExt cx="12387312" cy="2675236"/>
            </a:xfrm>
          </p:grpSpPr>
          <p:sp>
            <p:nvSpPr>
              <p:cNvPr id="10" name="Shape 478"/>
              <p:cNvSpPr/>
              <p:nvPr/>
            </p:nvSpPr>
            <p:spPr>
              <a:xfrm>
                <a:off x="308744" y="3614089"/>
                <a:ext cx="12387312" cy="2525422"/>
              </a:xfrm>
              <a:prstGeom prst="rect">
                <a:avLst/>
              </a:prstGeom>
              <a:solidFill>
                <a:schemeClr val="accent3">
                  <a:satOff val="18648"/>
                  <a:lumOff val="5971"/>
                  <a:alpha val="94889"/>
                </a:schemeClr>
              </a:solidFill>
              <a:ln w="50800">
                <a:solidFill>
                  <a:srgbClr val="000000">
                    <a:alpha val="94889"/>
                  </a:srgbClr>
                </a:solidFill>
                <a:miter lim="400000"/>
              </a:ln>
            </p:spPr>
            <p:txBody>
              <a:bodyPr lIns="50800" tIns="50800" rIns="50800" bIns="50800" anchor="ctr"/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11" name="Shape 479"/>
              <p:cNvSpPr/>
              <p:nvPr/>
            </p:nvSpPr>
            <p:spPr>
              <a:xfrm>
                <a:off x="428829" y="3539182"/>
                <a:ext cx="12147142" cy="2675236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lIns="50800" tIns="50800" rIns="50800" bIns="50800" anchor="ctr"/>
              <a:lstStyle/>
              <a:p>
                <a:pPr algn="l">
                  <a:spcBef>
                    <a:spcPts val="1000"/>
                  </a:spcBef>
                  <a:defRPr sz="5500" b="1"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rPr dirty="0"/>
                  <a:t>Abstraction: </a:t>
                </a:r>
                <a:r>
                  <a:rPr b="0" dirty="0">
                    <a:latin typeface="+mn-lt"/>
                    <a:ea typeface="+mn-ea"/>
                    <a:cs typeface="+mn-cs"/>
                    <a:sym typeface="Helvetica Light"/>
                  </a:rPr>
                  <a:t>Smart contract is virtual</a:t>
                </a:r>
                <a:r>
                  <a:rPr b="0" i="1" dirty="0">
                    <a:latin typeface="+mn-lt"/>
                    <a:ea typeface="+mn-ea"/>
                    <a:cs typeface="+mn-cs"/>
                    <a:sym typeface="Helvetica Light"/>
                  </a:rPr>
                  <a:t> trusted third party with </a:t>
                </a:r>
                <a:r>
                  <a:rPr lang="en-US" b="0" i="1" dirty="0">
                    <a:latin typeface="+mn-lt"/>
                    <a:ea typeface="+mn-ea"/>
                    <a:cs typeface="+mn-cs"/>
                    <a:sym typeface="Helvetica Light"/>
                  </a:rPr>
                  <a:t>*</a:t>
                </a:r>
                <a:r>
                  <a:rPr b="0" i="1" dirty="0">
                    <a:latin typeface="+mn-lt"/>
                    <a:ea typeface="+mn-ea"/>
                    <a:cs typeface="+mn-cs"/>
                    <a:sym typeface="Helvetica Light"/>
                  </a:rPr>
                  <a:t>public</a:t>
                </a:r>
                <a:r>
                  <a:rPr lang="en-US" b="0" i="1" dirty="0">
                    <a:latin typeface="+mn-lt"/>
                    <a:ea typeface="+mn-ea"/>
                    <a:cs typeface="+mn-cs"/>
                    <a:sym typeface="Helvetica Light"/>
                  </a:rPr>
                  <a:t>*</a:t>
                </a:r>
                <a:r>
                  <a:rPr b="0" i="1" dirty="0">
                    <a:latin typeface="+mn-lt"/>
                    <a:ea typeface="+mn-ea"/>
                    <a:cs typeface="+mn-cs"/>
                    <a:sym typeface="Helvetica Light"/>
                  </a:rPr>
                  <a:t> state.</a:t>
                </a:r>
              </a:p>
            </p:txBody>
          </p:sp>
        </p:grpSp>
      </p:grp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85100"/>
    </mc:Choice>
    <mc:Fallback xmlns="">
      <p:transition advTm="851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Shape 911"/>
          <p:cNvSpPr/>
          <p:nvPr/>
        </p:nvSpPr>
        <p:spPr>
          <a:xfrm>
            <a:off x="163038" y="391553"/>
            <a:ext cx="7233464" cy="5744595"/>
          </a:xfrm>
          <a:prstGeom prst="rect">
            <a:avLst/>
          </a:prstGeom>
          <a:solidFill>
            <a:srgbClr val="F5EFB5"/>
          </a:solidFill>
          <a:ln w="38100">
            <a:solidFill>
              <a:schemeClr val="accent2">
                <a:hueOff val="-554920"/>
                <a:satOff val="-21482"/>
                <a:lumOff val="-6228"/>
              </a:schemeClr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grpSp>
        <p:nvGrpSpPr>
          <p:cNvPr id="915" name="Group 915"/>
          <p:cNvGrpSpPr/>
          <p:nvPr/>
        </p:nvGrpSpPr>
        <p:grpSpPr>
          <a:xfrm>
            <a:off x="4643850" y="1486236"/>
            <a:ext cx="2679443" cy="3695793"/>
            <a:chOff x="-13387" y="-497098"/>
            <a:chExt cx="2679441" cy="3695792"/>
          </a:xfrm>
        </p:grpSpPr>
        <p:sp>
          <p:nvSpPr>
            <p:cNvPr id="912" name="Shape 912"/>
            <p:cNvSpPr/>
            <p:nvPr/>
          </p:nvSpPr>
          <p:spPr>
            <a:xfrm>
              <a:off x="0" y="0"/>
              <a:ext cx="2652667" cy="3198694"/>
            </a:xfrm>
            <a:prstGeom prst="rect">
              <a:avLst/>
            </a:prstGeom>
            <a:solidFill>
              <a:srgbClr val="95FA5A"/>
            </a:solidFill>
            <a:ln w="38100" cap="flat">
              <a:solidFill>
                <a:schemeClr val="accent2">
                  <a:hueOff val="-554920"/>
                  <a:satOff val="-21482"/>
                  <a:lumOff val="-6228"/>
                </a:schemeClr>
              </a:solidFill>
              <a:prstDash val="solid"/>
              <a:miter lim="400000"/>
            </a:ln>
            <a:effectLst>
              <a:outerShdw blurRad="50800" dist="12700" rotWithShape="0">
                <a:srgbClr val="000000"/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pic>
          <p:nvPicPr>
            <p:cNvPr id="913" name="pasted-image.pd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275514" y="1934195"/>
              <a:ext cx="1360544" cy="121182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914" name="Shape 914"/>
            <p:cNvSpPr/>
            <p:nvPr/>
          </p:nvSpPr>
          <p:spPr>
            <a:xfrm>
              <a:off x="-13388" y="-497099"/>
              <a:ext cx="2679443" cy="177801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l">
                <a:defRPr sz="3000" b="1">
                  <a:latin typeface="Courier"/>
                  <a:ea typeface="Courier"/>
                  <a:cs typeface="Courier"/>
                  <a:sym typeface="Courier"/>
                </a:defRPr>
              </a:lvl1pPr>
            </a:lstStyle>
            <a:p>
              <a:r>
                <a:t>TC Contract</a:t>
              </a:r>
            </a:p>
          </p:txBody>
        </p:sp>
      </p:grpSp>
      <p:grpSp>
        <p:nvGrpSpPr>
          <p:cNvPr id="919" name="Group 919"/>
          <p:cNvGrpSpPr/>
          <p:nvPr/>
        </p:nvGrpSpPr>
        <p:grpSpPr>
          <a:xfrm>
            <a:off x="315761" y="1953803"/>
            <a:ext cx="3005170" cy="3652529"/>
            <a:chOff x="-15015" y="-64983"/>
            <a:chExt cx="3005168" cy="3652527"/>
          </a:xfrm>
        </p:grpSpPr>
        <p:sp>
          <p:nvSpPr>
            <p:cNvPr id="916" name="Shape 916"/>
            <p:cNvSpPr/>
            <p:nvPr/>
          </p:nvSpPr>
          <p:spPr>
            <a:xfrm>
              <a:off x="0" y="0"/>
              <a:ext cx="2975139" cy="3587544"/>
            </a:xfrm>
            <a:prstGeom prst="rect">
              <a:avLst/>
            </a:prstGeom>
            <a:solidFill>
              <a:srgbClr val="95FA5A"/>
            </a:solidFill>
            <a:ln w="38100" cap="flat">
              <a:solidFill>
                <a:schemeClr val="accent2">
                  <a:hueOff val="-554920"/>
                  <a:satOff val="-21482"/>
                  <a:lumOff val="-6228"/>
                </a:schemeClr>
              </a:solidFill>
              <a:prstDash val="solid"/>
              <a:miter lim="400000"/>
            </a:ln>
            <a:effectLst>
              <a:outerShdw blurRad="50800" dist="12700" rotWithShape="0">
                <a:srgbClr val="000000"/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pic>
          <p:nvPicPr>
            <p:cNvPr id="917" name="pasted-image.pd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766221" y="1577596"/>
              <a:ext cx="2190290" cy="195086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918" name="Shape 918"/>
            <p:cNvSpPr/>
            <p:nvPr/>
          </p:nvSpPr>
          <p:spPr>
            <a:xfrm>
              <a:off x="-15016" y="-64984"/>
              <a:ext cx="3005170" cy="1506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>
                <a:defRPr sz="4000" b="1">
                  <a:latin typeface="Courier"/>
                  <a:ea typeface="Courier"/>
                  <a:cs typeface="Courier"/>
                  <a:sym typeface="Courier"/>
                </a:defRPr>
              </a:pPr>
              <a:r>
                <a:t>Flight</a:t>
              </a:r>
            </a:p>
            <a:p>
              <a:pPr algn="l">
                <a:defRPr sz="4000" b="1">
                  <a:latin typeface="Courier"/>
                  <a:ea typeface="Courier"/>
                  <a:cs typeface="Courier"/>
                  <a:sym typeface="Courier"/>
                </a:defRPr>
              </a:pPr>
              <a:r>
                <a:t>Insurance</a:t>
              </a:r>
            </a:p>
          </p:txBody>
        </p:sp>
      </p:grpSp>
      <p:sp>
        <p:nvSpPr>
          <p:cNvPr id="920" name="Shape 920"/>
          <p:cNvSpPr/>
          <p:nvPr/>
        </p:nvSpPr>
        <p:spPr>
          <a:xfrm>
            <a:off x="99151" y="283315"/>
            <a:ext cx="3020920" cy="7323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800" b="1"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r>
              <a:t>Blockchain</a:t>
            </a:r>
          </a:p>
        </p:txBody>
      </p:sp>
      <p:grpSp>
        <p:nvGrpSpPr>
          <p:cNvPr id="926" name="Group 926"/>
          <p:cNvGrpSpPr/>
          <p:nvPr/>
        </p:nvGrpSpPr>
        <p:grpSpPr>
          <a:xfrm>
            <a:off x="9511469" y="2584951"/>
            <a:ext cx="2687006" cy="2054296"/>
            <a:chOff x="0" y="-1"/>
            <a:chExt cx="2687005" cy="2054294"/>
          </a:xfrm>
        </p:grpSpPr>
        <p:pic>
          <p:nvPicPr>
            <p:cNvPr id="921" name="image19.png"/>
            <p:cNvPicPr>
              <a:picLocks noChangeAspect="1"/>
            </p:cNvPicPr>
            <p:nvPr/>
          </p:nvPicPr>
          <p:blipFill>
            <a:blip r:embed="rId4">
              <a:extLst/>
            </a:blip>
            <a:srcRect b="89692"/>
            <a:stretch>
              <a:fillRect/>
            </a:stretch>
          </p:blipFill>
          <p:spPr>
            <a:xfrm>
              <a:off x="18" y="-1"/>
              <a:ext cx="2686969" cy="28871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922" name="image19.png"/>
            <p:cNvPicPr>
              <a:picLocks noChangeAspect="1"/>
            </p:cNvPicPr>
            <p:nvPr/>
          </p:nvPicPr>
          <p:blipFill>
            <a:blip r:embed="rId4">
              <a:extLst/>
            </a:blip>
            <a:srcRect b="89692"/>
            <a:stretch>
              <a:fillRect/>
            </a:stretch>
          </p:blipFill>
          <p:spPr>
            <a:xfrm rot="5399974">
              <a:off x="-834832" y="834838"/>
              <a:ext cx="1993213" cy="32353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923" name="image19.png"/>
            <p:cNvPicPr>
              <a:picLocks noChangeAspect="1"/>
            </p:cNvPicPr>
            <p:nvPr/>
          </p:nvPicPr>
          <p:blipFill>
            <a:blip r:embed="rId4">
              <a:extLst/>
            </a:blip>
            <a:srcRect b="89692"/>
            <a:stretch>
              <a:fillRect/>
            </a:stretch>
          </p:blipFill>
          <p:spPr>
            <a:xfrm rot="5399974">
              <a:off x="1512233" y="862820"/>
              <a:ext cx="1993213" cy="35631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924" name="image19.png"/>
            <p:cNvPicPr>
              <a:picLocks noChangeAspect="1"/>
            </p:cNvPicPr>
            <p:nvPr/>
          </p:nvPicPr>
          <p:blipFill>
            <a:blip r:embed="rId4">
              <a:extLst/>
            </a:blip>
            <a:srcRect b="89692"/>
            <a:stretch>
              <a:fillRect/>
            </a:stretch>
          </p:blipFill>
          <p:spPr>
            <a:xfrm>
              <a:off x="18" y="1807644"/>
              <a:ext cx="2686969" cy="2466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925" name="Shape 925"/>
            <p:cNvSpPr/>
            <p:nvPr/>
          </p:nvSpPr>
          <p:spPr>
            <a:xfrm>
              <a:off x="1115541" y="341761"/>
              <a:ext cx="927660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50800" tIns="50800" rIns="50800" bIns="50800" numCol="1" anchor="ctr">
              <a:spAutoFit/>
            </a:bodyPr>
            <a:lstStyle/>
            <a:p>
              <a:endParaRPr/>
            </a:p>
          </p:txBody>
        </p:sp>
      </p:grpSp>
      <p:grpSp>
        <p:nvGrpSpPr>
          <p:cNvPr id="930" name="Group 930"/>
          <p:cNvGrpSpPr/>
          <p:nvPr/>
        </p:nvGrpSpPr>
        <p:grpSpPr>
          <a:xfrm>
            <a:off x="9796134" y="1872644"/>
            <a:ext cx="2038616" cy="2609890"/>
            <a:chOff x="-1" y="0"/>
            <a:chExt cx="2038615" cy="2609888"/>
          </a:xfrm>
        </p:grpSpPr>
        <p:sp>
          <p:nvSpPr>
            <p:cNvPr id="927" name="Shape 927"/>
            <p:cNvSpPr/>
            <p:nvPr/>
          </p:nvSpPr>
          <p:spPr>
            <a:xfrm>
              <a:off x="-1" y="1006818"/>
              <a:ext cx="2038615" cy="1589334"/>
            </a:xfrm>
            <a:prstGeom prst="rect">
              <a:avLst/>
            </a:prstGeom>
            <a:solidFill>
              <a:srgbClr val="FFF2CC"/>
            </a:solidFill>
            <a:ln w="50800" cap="flat">
              <a:solidFill>
                <a:srgbClr val="7F6000"/>
              </a:solidFill>
              <a:prstDash val="solid"/>
              <a:round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defTabSz="1733973">
                <a:defRPr sz="26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928" name="Shape 928"/>
            <p:cNvSpPr/>
            <p:nvPr/>
          </p:nvSpPr>
          <p:spPr>
            <a:xfrm>
              <a:off x="-1" y="993081"/>
              <a:ext cx="2038615" cy="161680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130026" tIns="130026" rIns="130026" bIns="130026" numCol="1" anchor="ctr">
              <a:spAutoFit/>
            </a:bodyPr>
            <a:lstStyle/>
            <a:p>
              <a:pPr defTabSz="1733973">
                <a:defRPr sz="5600">
                  <a:latin typeface="Droid Sans"/>
                  <a:ea typeface="Droid Sans"/>
                  <a:cs typeface="Droid Sans"/>
                  <a:sym typeface="Droid Sans"/>
                </a:defRPr>
              </a:pPr>
              <a:r>
                <a:rPr sz="4400" dirty="0"/>
                <a:t>Town</a:t>
              </a:r>
            </a:p>
            <a:p>
              <a:pPr defTabSz="1733973">
                <a:defRPr sz="5600">
                  <a:latin typeface="Droid Sans"/>
                  <a:ea typeface="Droid Sans"/>
                  <a:cs typeface="Droid Sans"/>
                  <a:sym typeface="Droid Sans"/>
                </a:defRPr>
              </a:pPr>
              <a:r>
                <a:rPr sz="4400" dirty="0"/>
                <a:t>Crier</a:t>
              </a:r>
            </a:p>
          </p:txBody>
        </p:sp>
        <p:pic>
          <p:nvPicPr>
            <p:cNvPr id="929" name="image30.png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506281" y="0"/>
              <a:ext cx="1026057" cy="136444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931" name="Shape 931"/>
          <p:cNvSpPr>
            <a:spLocks noGrp="1"/>
          </p:cNvSpPr>
          <p:nvPr>
            <p:ph type="body" sz="half" idx="1"/>
          </p:nvPr>
        </p:nvSpPr>
        <p:spPr>
          <a:xfrm>
            <a:off x="675682" y="6288485"/>
            <a:ext cx="11653437" cy="3037031"/>
          </a:xfrm>
          <a:prstGeom prst="rect">
            <a:avLst/>
          </a:prstGeom>
        </p:spPr>
        <p:txBody>
          <a:bodyPr/>
          <a:lstStyle/>
          <a:p>
            <a:pPr marL="297815" indent="-297815" defTabSz="391414">
              <a:spcBef>
                <a:spcPts val="600"/>
              </a:spcBef>
              <a:defRPr sz="3685"/>
            </a:pPr>
            <a:r>
              <a:t>Problem: Q' may be corrupted version of Q—or altogether fake!</a:t>
            </a:r>
          </a:p>
          <a:p>
            <a:pPr marL="297815" indent="-297815" defTabSz="391414">
              <a:spcBef>
                <a:spcPts val="600"/>
              </a:spcBef>
              <a:defRPr sz="3685"/>
            </a:pPr>
            <a:r>
              <a:rPr dirty="0"/>
              <a:t>Could run blockchain client (Ethereum) in enclave</a:t>
            </a:r>
          </a:p>
          <a:p>
            <a:pPr marL="670083" lvl="1" indent="-372268" defTabSz="391414">
              <a:spcBef>
                <a:spcPts val="600"/>
              </a:spcBef>
              <a:defRPr sz="3015"/>
            </a:pPr>
            <a:r>
              <a:rPr dirty="0"/>
              <a:t>Could verify </a:t>
            </a:r>
            <a:r>
              <a:rPr i="1" dirty="0"/>
              <a:t>Q </a:t>
            </a:r>
            <a:r>
              <a:rPr dirty="0"/>
              <a:t>from blockchain</a:t>
            </a:r>
          </a:p>
          <a:p>
            <a:pPr marL="670083" lvl="1" indent="-372268" defTabSz="391414">
              <a:spcBef>
                <a:spcPts val="600"/>
              </a:spcBef>
              <a:defRPr sz="3015"/>
            </a:pPr>
            <a:r>
              <a:rPr dirty="0"/>
              <a:t>Would bloat TC code (TCB)!</a:t>
            </a:r>
          </a:p>
        </p:txBody>
      </p:sp>
      <p:grpSp>
        <p:nvGrpSpPr>
          <p:cNvPr id="934" name="Group 934"/>
          <p:cNvGrpSpPr/>
          <p:nvPr/>
        </p:nvGrpSpPr>
        <p:grpSpPr>
          <a:xfrm>
            <a:off x="3293529" y="3876168"/>
            <a:ext cx="2090591" cy="889001"/>
            <a:chOff x="0" y="540601"/>
            <a:chExt cx="2090590" cy="889000"/>
          </a:xfrm>
        </p:grpSpPr>
        <p:sp>
          <p:nvSpPr>
            <p:cNvPr id="932" name="Shape 932"/>
            <p:cNvSpPr/>
            <p:nvPr/>
          </p:nvSpPr>
          <p:spPr>
            <a:xfrm>
              <a:off x="0" y="618950"/>
              <a:ext cx="1543668" cy="732303"/>
            </a:xfrm>
            <a:prstGeom prst="rightArrow">
              <a:avLst>
                <a:gd name="adj1" fmla="val 32000"/>
                <a:gd name="adj2" fmla="val 110992"/>
              </a:avLst>
            </a:prstGeom>
            <a:blipFill rotWithShape="1">
              <a:blip r:embed="rId6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50800" dist="127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33" name="Shape 933"/>
            <p:cNvSpPr/>
            <p:nvPr/>
          </p:nvSpPr>
          <p:spPr>
            <a:xfrm>
              <a:off x="1462610" y="540601"/>
              <a:ext cx="627981" cy="889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5200" b="1" i="1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Q</a:t>
              </a:r>
            </a:p>
          </p:txBody>
        </p:sp>
      </p:grpSp>
      <p:grpSp>
        <p:nvGrpSpPr>
          <p:cNvPr id="937" name="Group 937"/>
          <p:cNvGrpSpPr/>
          <p:nvPr/>
        </p:nvGrpSpPr>
        <p:grpSpPr>
          <a:xfrm>
            <a:off x="7092760" y="2138063"/>
            <a:ext cx="2517369" cy="1202351"/>
            <a:chOff x="0" y="0"/>
            <a:chExt cx="2517368" cy="1202349"/>
          </a:xfrm>
        </p:grpSpPr>
        <p:sp>
          <p:nvSpPr>
            <p:cNvPr id="935" name="Shape 935"/>
            <p:cNvSpPr/>
            <p:nvPr/>
          </p:nvSpPr>
          <p:spPr>
            <a:xfrm flipH="1">
              <a:off x="0" y="470047"/>
              <a:ext cx="2517369" cy="732303"/>
            </a:xfrm>
            <a:prstGeom prst="rightArrow">
              <a:avLst>
                <a:gd name="adj1" fmla="val 32000"/>
                <a:gd name="adj2" fmla="val 110992"/>
              </a:avLst>
            </a:prstGeom>
            <a:blipFill rotWithShape="1">
              <a:blip r:embed="rId6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50800" dist="127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36" name="Shape 936"/>
            <p:cNvSpPr/>
            <p:nvPr/>
          </p:nvSpPr>
          <p:spPr>
            <a:xfrm>
              <a:off x="982086" y="0"/>
              <a:ext cx="553195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1" i="1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A'</a:t>
              </a:r>
            </a:p>
          </p:txBody>
        </p:sp>
      </p:grpSp>
      <p:grpSp>
        <p:nvGrpSpPr>
          <p:cNvPr id="940" name="Group 940"/>
          <p:cNvGrpSpPr/>
          <p:nvPr/>
        </p:nvGrpSpPr>
        <p:grpSpPr>
          <a:xfrm>
            <a:off x="7268411" y="3641025"/>
            <a:ext cx="2517369" cy="1078797"/>
            <a:chOff x="0" y="0"/>
            <a:chExt cx="2517368" cy="1078795"/>
          </a:xfrm>
        </p:grpSpPr>
        <p:sp>
          <p:nvSpPr>
            <p:cNvPr id="938" name="Shape 938"/>
            <p:cNvSpPr/>
            <p:nvPr/>
          </p:nvSpPr>
          <p:spPr>
            <a:xfrm>
              <a:off x="0" y="346493"/>
              <a:ext cx="2517369" cy="732303"/>
            </a:xfrm>
            <a:prstGeom prst="rightArrow">
              <a:avLst>
                <a:gd name="adj1" fmla="val 32000"/>
                <a:gd name="adj2" fmla="val 110992"/>
              </a:avLst>
            </a:prstGeom>
            <a:blipFill rotWithShape="1">
              <a:blip r:embed="rId7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39" name="Shape 939"/>
            <p:cNvSpPr/>
            <p:nvPr/>
          </p:nvSpPr>
          <p:spPr>
            <a:xfrm>
              <a:off x="793711" y="0"/>
              <a:ext cx="578644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1" i="1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Q'</a:t>
              </a:r>
            </a:p>
          </p:txBody>
        </p:sp>
      </p:grpSp>
      <p:grpSp>
        <p:nvGrpSpPr>
          <p:cNvPr id="943" name="Group 943"/>
          <p:cNvGrpSpPr/>
          <p:nvPr/>
        </p:nvGrpSpPr>
        <p:grpSpPr>
          <a:xfrm>
            <a:off x="3065818" y="2227111"/>
            <a:ext cx="1684654" cy="1080301"/>
            <a:chOff x="0" y="151807"/>
            <a:chExt cx="1684652" cy="1080299"/>
          </a:xfrm>
        </p:grpSpPr>
        <p:sp>
          <p:nvSpPr>
            <p:cNvPr id="941" name="Shape 941"/>
            <p:cNvSpPr/>
            <p:nvPr/>
          </p:nvSpPr>
          <p:spPr>
            <a:xfrm flipH="1">
              <a:off x="0" y="499804"/>
              <a:ext cx="1684653" cy="732304"/>
            </a:xfrm>
            <a:prstGeom prst="rightArrow">
              <a:avLst>
                <a:gd name="adj1" fmla="val 32000"/>
                <a:gd name="adj2" fmla="val 110992"/>
              </a:avLst>
            </a:prstGeom>
            <a:blipFill rotWithShape="1">
              <a:blip r:embed="rId6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50800" dist="127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42" name="Shape 942"/>
            <p:cNvSpPr/>
            <p:nvPr/>
          </p:nvSpPr>
          <p:spPr>
            <a:xfrm>
              <a:off x="885432" y="151807"/>
              <a:ext cx="553195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1" i="1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A'</a:t>
              </a:r>
            </a:p>
          </p:txBody>
        </p:sp>
      </p:grp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88412"/>
    </mc:Choice>
    <mc:Fallback xmlns="">
      <p:transition advTm="88412"/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9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9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1000"/>
                                        <p:tgtEl>
                                          <p:spTgt spid="9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1000"/>
                                        <p:tgtEl>
                                          <p:spTgt spid="9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93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5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9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9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9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9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1" grpId="5" build="p" bldLvl="5" animBg="1" advAuto="0"/>
      <p:bldP spid="934" grpId="1" animBg="1" advAuto="0"/>
      <p:bldP spid="937" grpId="3" animBg="1" advAuto="0"/>
      <p:bldP spid="940" grpId="2" animBg="1" advAuto="0"/>
      <p:bldP spid="943" grpId="4" animBg="1" advAuto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Shape 945"/>
          <p:cNvSpPr/>
          <p:nvPr/>
        </p:nvSpPr>
        <p:spPr>
          <a:xfrm>
            <a:off x="163038" y="391553"/>
            <a:ext cx="7233464" cy="5744595"/>
          </a:xfrm>
          <a:prstGeom prst="rect">
            <a:avLst/>
          </a:prstGeom>
          <a:solidFill>
            <a:srgbClr val="F5EFB5"/>
          </a:solidFill>
          <a:ln w="38100">
            <a:solidFill>
              <a:schemeClr val="accent2">
                <a:hueOff val="-554920"/>
                <a:satOff val="-21482"/>
                <a:lumOff val="-6228"/>
              </a:schemeClr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grpSp>
        <p:nvGrpSpPr>
          <p:cNvPr id="949" name="Group 949"/>
          <p:cNvGrpSpPr/>
          <p:nvPr/>
        </p:nvGrpSpPr>
        <p:grpSpPr>
          <a:xfrm>
            <a:off x="4643850" y="1486236"/>
            <a:ext cx="2679443" cy="3695793"/>
            <a:chOff x="-13387" y="-497098"/>
            <a:chExt cx="2679441" cy="3695792"/>
          </a:xfrm>
        </p:grpSpPr>
        <p:sp>
          <p:nvSpPr>
            <p:cNvPr id="946" name="Shape 946"/>
            <p:cNvSpPr/>
            <p:nvPr/>
          </p:nvSpPr>
          <p:spPr>
            <a:xfrm>
              <a:off x="0" y="0"/>
              <a:ext cx="2652667" cy="3198694"/>
            </a:xfrm>
            <a:prstGeom prst="rect">
              <a:avLst/>
            </a:prstGeom>
            <a:solidFill>
              <a:srgbClr val="95FA5A"/>
            </a:solidFill>
            <a:ln w="38100" cap="flat">
              <a:solidFill>
                <a:schemeClr val="accent2">
                  <a:hueOff val="-554920"/>
                  <a:satOff val="-21482"/>
                  <a:lumOff val="-6228"/>
                </a:schemeClr>
              </a:solidFill>
              <a:prstDash val="solid"/>
              <a:miter lim="400000"/>
            </a:ln>
            <a:effectLst>
              <a:outerShdw blurRad="50800" dist="12700" rotWithShape="0">
                <a:srgbClr val="000000"/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pic>
          <p:nvPicPr>
            <p:cNvPr id="947" name="pasted-image.pd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275514" y="1934195"/>
              <a:ext cx="1360544" cy="121182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948" name="Shape 948"/>
            <p:cNvSpPr/>
            <p:nvPr/>
          </p:nvSpPr>
          <p:spPr>
            <a:xfrm>
              <a:off x="-13388" y="-497099"/>
              <a:ext cx="2679443" cy="177801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l">
                <a:defRPr sz="3000" b="1">
                  <a:latin typeface="Courier"/>
                  <a:ea typeface="Courier"/>
                  <a:cs typeface="Courier"/>
                  <a:sym typeface="Courier"/>
                </a:defRPr>
              </a:lvl1pPr>
            </a:lstStyle>
            <a:p>
              <a:r>
                <a:t>TC Contract</a:t>
              </a:r>
            </a:p>
          </p:txBody>
        </p:sp>
      </p:grpSp>
      <p:grpSp>
        <p:nvGrpSpPr>
          <p:cNvPr id="953" name="Group 953"/>
          <p:cNvGrpSpPr/>
          <p:nvPr/>
        </p:nvGrpSpPr>
        <p:grpSpPr>
          <a:xfrm>
            <a:off x="315761" y="1953803"/>
            <a:ext cx="3005170" cy="3652529"/>
            <a:chOff x="-15015" y="-64983"/>
            <a:chExt cx="3005168" cy="3652527"/>
          </a:xfrm>
        </p:grpSpPr>
        <p:sp>
          <p:nvSpPr>
            <p:cNvPr id="950" name="Shape 950"/>
            <p:cNvSpPr/>
            <p:nvPr/>
          </p:nvSpPr>
          <p:spPr>
            <a:xfrm>
              <a:off x="0" y="0"/>
              <a:ext cx="2975139" cy="3587544"/>
            </a:xfrm>
            <a:prstGeom prst="rect">
              <a:avLst/>
            </a:prstGeom>
            <a:solidFill>
              <a:srgbClr val="95FA5A"/>
            </a:solidFill>
            <a:ln w="38100" cap="flat">
              <a:solidFill>
                <a:schemeClr val="accent2">
                  <a:hueOff val="-554920"/>
                  <a:satOff val="-21482"/>
                  <a:lumOff val="-6228"/>
                </a:schemeClr>
              </a:solidFill>
              <a:prstDash val="solid"/>
              <a:miter lim="400000"/>
            </a:ln>
            <a:effectLst>
              <a:outerShdw blurRad="50800" dist="12700" rotWithShape="0">
                <a:srgbClr val="000000"/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pic>
          <p:nvPicPr>
            <p:cNvPr id="951" name="pasted-image.pd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766221" y="1577596"/>
              <a:ext cx="2190290" cy="195086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952" name="Shape 952"/>
            <p:cNvSpPr/>
            <p:nvPr/>
          </p:nvSpPr>
          <p:spPr>
            <a:xfrm>
              <a:off x="-15016" y="-64984"/>
              <a:ext cx="3005170" cy="1506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>
                <a:defRPr sz="4000" b="1">
                  <a:latin typeface="Courier"/>
                  <a:ea typeface="Courier"/>
                  <a:cs typeface="Courier"/>
                  <a:sym typeface="Courier"/>
                </a:defRPr>
              </a:pPr>
              <a:r>
                <a:t>Flight</a:t>
              </a:r>
            </a:p>
            <a:p>
              <a:pPr algn="l">
                <a:defRPr sz="4000" b="1">
                  <a:latin typeface="Courier"/>
                  <a:ea typeface="Courier"/>
                  <a:cs typeface="Courier"/>
                  <a:sym typeface="Courier"/>
                </a:defRPr>
              </a:pPr>
              <a:r>
                <a:t>Insurance</a:t>
              </a:r>
            </a:p>
          </p:txBody>
        </p:sp>
      </p:grpSp>
      <p:sp>
        <p:nvSpPr>
          <p:cNvPr id="954" name="Shape 954"/>
          <p:cNvSpPr/>
          <p:nvPr/>
        </p:nvSpPr>
        <p:spPr>
          <a:xfrm>
            <a:off x="99151" y="283315"/>
            <a:ext cx="3020920" cy="7323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800" b="1"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r>
              <a:t>Blockchain</a:t>
            </a:r>
          </a:p>
        </p:txBody>
      </p:sp>
      <p:grpSp>
        <p:nvGrpSpPr>
          <p:cNvPr id="960" name="Group 960"/>
          <p:cNvGrpSpPr/>
          <p:nvPr/>
        </p:nvGrpSpPr>
        <p:grpSpPr>
          <a:xfrm>
            <a:off x="9511469" y="2584951"/>
            <a:ext cx="2687006" cy="2054296"/>
            <a:chOff x="0" y="-1"/>
            <a:chExt cx="2687005" cy="2054294"/>
          </a:xfrm>
        </p:grpSpPr>
        <p:pic>
          <p:nvPicPr>
            <p:cNvPr id="955" name="image19.png"/>
            <p:cNvPicPr>
              <a:picLocks noChangeAspect="1"/>
            </p:cNvPicPr>
            <p:nvPr/>
          </p:nvPicPr>
          <p:blipFill>
            <a:blip r:embed="rId4">
              <a:extLst/>
            </a:blip>
            <a:srcRect b="89692"/>
            <a:stretch>
              <a:fillRect/>
            </a:stretch>
          </p:blipFill>
          <p:spPr>
            <a:xfrm>
              <a:off x="18" y="-1"/>
              <a:ext cx="2686969" cy="28871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956" name="image19.png"/>
            <p:cNvPicPr>
              <a:picLocks noChangeAspect="1"/>
            </p:cNvPicPr>
            <p:nvPr/>
          </p:nvPicPr>
          <p:blipFill>
            <a:blip r:embed="rId4">
              <a:extLst/>
            </a:blip>
            <a:srcRect b="89692"/>
            <a:stretch>
              <a:fillRect/>
            </a:stretch>
          </p:blipFill>
          <p:spPr>
            <a:xfrm rot="5399974">
              <a:off x="-834832" y="834838"/>
              <a:ext cx="1993213" cy="32353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957" name="image19.png"/>
            <p:cNvPicPr>
              <a:picLocks noChangeAspect="1"/>
            </p:cNvPicPr>
            <p:nvPr/>
          </p:nvPicPr>
          <p:blipFill>
            <a:blip r:embed="rId4">
              <a:extLst/>
            </a:blip>
            <a:srcRect b="89692"/>
            <a:stretch>
              <a:fillRect/>
            </a:stretch>
          </p:blipFill>
          <p:spPr>
            <a:xfrm rot="5399974">
              <a:off x="1512233" y="862820"/>
              <a:ext cx="1993213" cy="35631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958" name="image19.png"/>
            <p:cNvPicPr>
              <a:picLocks noChangeAspect="1"/>
            </p:cNvPicPr>
            <p:nvPr/>
          </p:nvPicPr>
          <p:blipFill>
            <a:blip r:embed="rId4">
              <a:extLst/>
            </a:blip>
            <a:srcRect b="89692"/>
            <a:stretch>
              <a:fillRect/>
            </a:stretch>
          </p:blipFill>
          <p:spPr>
            <a:xfrm>
              <a:off x="18" y="1807644"/>
              <a:ext cx="2686969" cy="2466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959" name="Shape 959"/>
            <p:cNvSpPr/>
            <p:nvPr/>
          </p:nvSpPr>
          <p:spPr>
            <a:xfrm>
              <a:off x="1115541" y="341761"/>
              <a:ext cx="927660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50800" tIns="50800" rIns="50800" bIns="50800" numCol="1" anchor="ctr">
              <a:spAutoFit/>
            </a:bodyPr>
            <a:lstStyle/>
            <a:p>
              <a:endParaRPr/>
            </a:p>
          </p:txBody>
        </p:sp>
      </p:grpSp>
      <p:grpSp>
        <p:nvGrpSpPr>
          <p:cNvPr id="964" name="Group 964"/>
          <p:cNvGrpSpPr/>
          <p:nvPr/>
        </p:nvGrpSpPr>
        <p:grpSpPr>
          <a:xfrm>
            <a:off x="9796134" y="1872644"/>
            <a:ext cx="2038616" cy="2609890"/>
            <a:chOff x="-1" y="0"/>
            <a:chExt cx="2038615" cy="2609888"/>
          </a:xfrm>
        </p:grpSpPr>
        <p:sp>
          <p:nvSpPr>
            <p:cNvPr id="961" name="Shape 961"/>
            <p:cNvSpPr/>
            <p:nvPr/>
          </p:nvSpPr>
          <p:spPr>
            <a:xfrm>
              <a:off x="-1" y="1006818"/>
              <a:ext cx="2038615" cy="1589334"/>
            </a:xfrm>
            <a:prstGeom prst="rect">
              <a:avLst/>
            </a:prstGeom>
            <a:solidFill>
              <a:srgbClr val="FFF2CC"/>
            </a:solidFill>
            <a:ln w="50800" cap="flat">
              <a:solidFill>
                <a:srgbClr val="7F6000"/>
              </a:solidFill>
              <a:prstDash val="solid"/>
              <a:round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defTabSz="1733973">
                <a:defRPr sz="26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962" name="Shape 962"/>
            <p:cNvSpPr/>
            <p:nvPr/>
          </p:nvSpPr>
          <p:spPr>
            <a:xfrm>
              <a:off x="-1" y="993081"/>
              <a:ext cx="2038615" cy="161680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130026" tIns="130026" rIns="130026" bIns="130026" numCol="1" anchor="ctr">
              <a:spAutoFit/>
            </a:bodyPr>
            <a:lstStyle/>
            <a:p>
              <a:pPr defTabSz="1733973">
                <a:defRPr sz="5600">
                  <a:latin typeface="Droid Sans"/>
                  <a:ea typeface="Droid Sans"/>
                  <a:cs typeface="Droid Sans"/>
                  <a:sym typeface="Droid Sans"/>
                </a:defRPr>
              </a:pPr>
              <a:r>
                <a:rPr sz="4400" dirty="0"/>
                <a:t>Town</a:t>
              </a:r>
            </a:p>
            <a:p>
              <a:pPr defTabSz="1733973">
                <a:defRPr sz="5600">
                  <a:latin typeface="Droid Sans"/>
                  <a:ea typeface="Droid Sans"/>
                  <a:cs typeface="Droid Sans"/>
                  <a:sym typeface="Droid Sans"/>
                </a:defRPr>
              </a:pPr>
              <a:r>
                <a:rPr sz="4400" dirty="0"/>
                <a:t>Crier</a:t>
              </a:r>
            </a:p>
          </p:txBody>
        </p:sp>
        <p:pic>
          <p:nvPicPr>
            <p:cNvPr id="963" name="image30.png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506281" y="0"/>
              <a:ext cx="1026057" cy="136444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965" name="Shape 965"/>
          <p:cNvSpPr>
            <a:spLocks noGrp="1"/>
          </p:cNvSpPr>
          <p:nvPr>
            <p:ph type="body" sz="half" idx="1"/>
          </p:nvPr>
        </p:nvSpPr>
        <p:spPr>
          <a:xfrm>
            <a:off x="675682" y="6270197"/>
            <a:ext cx="11653437" cy="3037031"/>
          </a:xfrm>
          <a:prstGeom prst="rect">
            <a:avLst/>
          </a:prstGeom>
        </p:spPr>
        <p:txBody>
          <a:bodyPr/>
          <a:lstStyle/>
          <a:p>
            <a:pPr marL="333375" indent="-333375" defTabSz="438150">
              <a:spcBef>
                <a:spcPts val="700"/>
              </a:spcBef>
              <a:defRPr sz="4125"/>
            </a:pPr>
            <a:r>
              <a:t>Our approach: Leverage hybrid trust model</a:t>
            </a:r>
          </a:p>
          <a:p>
            <a:pPr marL="333375" indent="-333375" defTabSz="438150">
              <a:spcBef>
                <a:spcPts val="700"/>
              </a:spcBef>
              <a:defRPr sz="4125"/>
            </a:pPr>
            <a:r>
              <a:rPr dirty="0"/>
              <a:t>Potentially </a:t>
            </a:r>
            <a:r>
              <a:rPr i="1" dirty="0"/>
              <a:t>corrupted </a:t>
            </a:r>
            <a:r>
              <a:rPr dirty="0"/>
              <a:t>query </a:t>
            </a:r>
            <a:r>
              <a:rPr i="1" dirty="0"/>
              <a:t>Q' </a:t>
            </a:r>
            <a:r>
              <a:rPr dirty="0"/>
              <a:t>processed by TC</a:t>
            </a:r>
            <a:endParaRPr i="1" dirty="0"/>
          </a:p>
          <a:p>
            <a:pPr marL="333375" indent="-333375" defTabSz="438150">
              <a:spcBef>
                <a:spcPts val="700"/>
              </a:spcBef>
              <a:defRPr sz="4125"/>
            </a:pPr>
            <a:r>
              <a:rPr dirty="0"/>
              <a:t>TC digitally signs (</a:t>
            </a:r>
            <a:r>
              <a:rPr i="1" dirty="0"/>
              <a:t>A', </a:t>
            </a:r>
            <a:r>
              <a:rPr dirty="0"/>
              <a:t>Q') using SK</a:t>
            </a:r>
            <a:r>
              <a:rPr sz="4050" baseline="-5999" dirty="0"/>
              <a:t>TC</a:t>
            </a:r>
          </a:p>
          <a:p>
            <a:pPr marL="327313" indent="-327313" defTabSz="438150">
              <a:spcBef>
                <a:spcPts val="700"/>
              </a:spcBef>
              <a:defRPr sz="4125"/>
            </a:pPr>
            <a:r>
              <a:rPr sz="4050" dirty="0"/>
              <a:t>TC contract verifies </a:t>
            </a:r>
            <a:r>
              <a:rPr sz="4050" i="1" dirty="0"/>
              <a:t>Q</a:t>
            </a:r>
            <a:r>
              <a:rPr sz="4050" dirty="0"/>
              <a:t> = </a:t>
            </a:r>
            <a:r>
              <a:rPr sz="4050" i="1" dirty="0"/>
              <a:t>Q'</a:t>
            </a:r>
          </a:p>
        </p:txBody>
      </p:sp>
      <p:grpSp>
        <p:nvGrpSpPr>
          <p:cNvPr id="968" name="Group 968"/>
          <p:cNvGrpSpPr/>
          <p:nvPr/>
        </p:nvGrpSpPr>
        <p:grpSpPr>
          <a:xfrm>
            <a:off x="3293529" y="3876168"/>
            <a:ext cx="2090591" cy="889001"/>
            <a:chOff x="0" y="540601"/>
            <a:chExt cx="2090590" cy="889000"/>
          </a:xfrm>
        </p:grpSpPr>
        <p:sp>
          <p:nvSpPr>
            <p:cNvPr id="966" name="Shape 966"/>
            <p:cNvSpPr/>
            <p:nvPr/>
          </p:nvSpPr>
          <p:spPr>
            <a:xfrm>
              <a:off x="0" y="618950"/>
              <a:ext cx="1543668" cy="732303"/>
            </a:xfrm>
            <a:prstGeom prst="rightArrow">
              <a:avLst>
                <a:gd name="adj1" fmla="val 32000"/>
                <a:gd name="adj2" fmla="val 110992"/>
              </a:avLst>
            </a:prstGeom>
            <a:blipFill rotWithShape="1">
              <a:blip r:embed="rId6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50800" dist="127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67" name="Shape 967"/>
            <p:cNvSpPr/>
            <p:nvPr/>
          </p:nvSpPr>
          <p:spPr>
            <a:xfrm>
              <a:off x="1462610" y="540601"/>
              <a:ext cx="627981" cy="889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5200" b="1" i="1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Q</a:t>
              </a:r>
            </a:p>
          </p:txBody>
        </p:sp>
      </p:grpSp>
      <p:grpSp>
        <p:nvGrpSpPr>
          <p:cNvPr id="971" name="Group 971"/>
          <p:cNvGrpSpPr/>
          <p:nvPr/>
        </p:nvGrpSpPr>
        <p:grpSpPr>
          <a:xfrm>
            <a:off x="7092760" y="2138063"/>
            <a:ext cx="2517369" cy="1202351"/>
            <a:chOff x="0" y="0"/>
            <a:chExt cx="2517368" cy="1202349"/>
          </a:xfrm>
        </p:grpSpPr>
        <p:sp>
          <p:nvSpPr>
            <p:cNvPr id="969" name="Shape 969"/>
            <p:cNvSpPr/>
            <p:nvPr/>
          </p:nvSpPr>
          <p:spPr>
            <a:xfrm flipH="1">
              <a:off x="0" y="470047"/>
              <a:ext cx="2517369" cy="732303"/>
            </a:xfrm>
            <a:prstGeom prst="rightArrow">
              <a:avLst>
                <a:gd name="adj1" fmla="val 32000"/>
                <a:gd name="adj2" fmla="val 110992"/>
              </a:avLst>
            </a:prstGeom>
            <a:blipFill rotWithShape="1">
              <a:blip r:embed="rId6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50800" dist="127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70" name="Shape 970"/>
            <p:cNvSpPr/>
            <p:nvPr/>
          </p:nvSpPr>
          <p:spPr>
            <a:xfrm>
              <a:off x="982086" y="0"/>
              <a:ext cx="553195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1" i="1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A'</a:t>
              </a:r>
            </a:p>
          </p:txBody>
        </p:sp>
      </p:grpSp>
      <p:grpSp>
        <p:nvGrpSpPr>
          <p:cNvPr id="974" name="Group 974"/>
          <p:cNvGrpSpPr/>
          <p:nvPr/>
        </p:nvGrpSpPr>
        <p:grpSpPr>
          <a:xfrm>
            <a:off x="7268411" y="3641025"/>
            <a:ext cx="2517369" cy="1078797"/>
            <a:chOff x="0" y="0"/>
            <a:chExt cx="2517368" cy="1078795"/>
          </a:xfrm>
        </p:grpSpPr>
        <p:sp>
          <p:nvSpPr>
            <p:cNvPr id="972" name="Shape 972"/>
            <p:cNvSpPr/>
            <p:nvPr/>
          </p:nvSpPr>
          <p:spPr>
            <a:xfrm>
              <a:off x="0" y="346493"/>
              <a:ext cx="2517369" cy="732303"/>
            </a:xfrm>
            <a:prstGeom prst="rightArrow">
              <a:avLst>
                <a:gd name="adj1" fmla="val 32000"/>
                <a:gd name="adj2" fmla="val 110992"/>
              </a:avLst>
            </a:prstGeom>
            <a:blipFill rotWithShape="1">
              <a:blip r:embed="rId7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73" name="Shape 973"/>
            <p:cNvSpPr/>
            <p:nvPr/>
          </p:nvSpPr>
          <p:spPr>
            <a:xfrm>
              <a:off x="793711" y="0"/>
              <a:ext cx="578644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1" i="1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Q'</a:t>
              </a:r>
            </a:p>
          </p:txBody>
        </p:sp>
      </p:grpSp>
      <p:grpSp>
        <p:nvGrpSpPr>
          <p:cNvPr id="978" name="Group 978"/>
          <p:cNvGrpSpPr/>
          <p:nvPr/>
        </p:nvGrpSpPr>
        <p:grpSpPr>
          <a:xfrm>
            <a:off x="3065818" y="2227111"/>
            <a:ext cx="1684654" cy="1080301"/>
            <a:chOff x="0" y="151807"/>
            <a:chExt cx="1684652" cy="1080299"/>
          </a:xfrm>
        </p:grpSpPr>
        <p:sp>
          <p:nvSpPr>
            <p:cNvPr id="976" name="Shape 976"/>
            <p:cNvSpPr/>
            <p:nvPr/>
          </p:nvSpPr>
          <p:spPr>
            <a:xfrm flipH="1">
              <a:off x="0" y="499804"/>
              <a:ext cx="1684653" cy="732304"/>
            </a:xfrm>
            <a:prstGeom prst="rightArrow">
              <a:avLst>
                <a:gd name="adj1" fmla="val 32000"/>
                <a:gd name="adj2" fmla="val 110992"/>
              </a:avLst>
            </a:prstGeom>
            <a:blipFill rotWithShape="1">
              <a:blip r:embed="rId6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50800" dist="127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77" name="Shape 977"/>
            <p:cNvSpPr/>
            <p:nvPr/>
          </p:nvSpPr>
          <p:spPr>
            <a:xfrm>
              <a:off x="885432" y="151807"/>
              <a:ext cx="553195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1" i="1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A'</a:t>
              </a:r>
            </a:p>
          </p:txBody>
        </p:sp>
      </p:grpSp>
      <p:sp>
        <p:nvSpPr>
          <p:cNvPr id="979" name="Shape 979"/>
          <p:cNvSpPr/>
          <p:nvPr/>
        </p:nvSpPr>
        <p:spPr>
          <a:xfrm>
            <a:off x="8641319" y="2155076"/>
            <a:ext cx="705669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i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,Q'</a:t>
            </a:r>
          </a:p>
        </p:txBody>
      </p:sp>
      <p:grpSp>
        <p:nvGrpSpPr>
          <p:cNvPr id="982" name="Group 982"/>
          <p:cNvGrpSpPr/>
          <p:nvPr/>
        </p:nvGrpSpPr>
        <p:grpSpPr>
          <a:xfrm>
            <a:off x="5257263" y="2573331"/>
            <a:ext cx="1921228" cy="1477800"/>
            <a:chOff x="0" y="0"/>
            <a:chExt cx="1921226" cy="1477799"/>
          </a:xfrm>
        </p:grpSpPr>
        <p:sp>
          <p:nvSpPr>
            <p:cNvPr id="980" name="Shape 980"/>
            <p:cNvSpPr/>
            <p:nvPr/>
          </p:nvSpPr>
          <p:spPr>
            <a:xfrm>
              <a:off x="1213598" y="0"/>
              <a:ext cx="707629" cy="800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4600" b="1" i="1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Q'</a:t>
              </a:r>
            </a:p>
          </p:txBody>
        </p:sp>
        <p:sp>
          <p:nvSpPr>
            <p:cNvPr id="981" name="Shape 981"/>
            <p:cNvSpPr/>
            <p:nvPr/>
          </p:nvSpPr>
          <p:spPr>
            <a:xfrm flipV="1">
              <a:off x="0" y="599736"/>
              <a:ext cx="1314495" cy="878064"/>
            </a:xfrm>
            <a:prstGeom prst="line">
              <a:avLst/>
            </a:prstGeom>
            <a:noFill/>
            <a:ln w="127000" cap="flat">
              <a:solidFill>
                <a:srgbClr val="000000"/>
              </a:solidFill>
              <a:prstDash val="solid"/>
              <a:miter lim="400000"/>
              <a:headEnd type="triangle" w="med" len="med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</p:grpSp>
      <p:sp>
        <p:nvSpPr>
          <p:cNvPr id="983" name="Shape 983"/>
          <p:cNvSpPr/>
          <p:nvPr/>
        </p:nvSpPr>
        <p:spPr>
          <a:xfrm>
            <a:off x="7268411" y="3976559"/>
            <a:ext cx="2517369" cy="732303"/>
          </a:xfrm>
          <a:prstGeom prst="rightArrow">
            <a:avLst>
              <a:gd name="adj1" fmla="val 32000"/>
              <a:gd name="adj2" fmla="val 110992"/>
            </a:avLst>
          </a:prstGeom>
          <a:blipFill>
            <a:blip r:embed="rId6"/>
          </a:blipFill>
          <a:ln w="12700"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88694"/>
    </mc:Choice>
    <mc:Fallback xmlns="">
      <p:transition advTm="88694"/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6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9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9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9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3" presetClass="entr" presetSubtype="16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96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1000"/>
                                        <p:tgtEl>
                                          <p:spTgt spid="9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5" grpId="1" build="p" bldLvl="5" animBg="1" advAuto="0"/>
      <p:bldP spid="979" grpId="2" animBg="1" advAuto="0"/>
      <p:bldP spid="982" grpId="3" animBg="1" advAuto="0"/>
      <p:bldP spid="983" grpId="4" animBg="1" advAuto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5" name="pasted-image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258755" y="2101726"/>
            <a:ext cx="4387587" cy="3532007"/>
          </a:xfrm>
          <a:prstGeom prst="rect">
            <a:avLst/>
          </a:prstGeom>
          <a:ln w="12700">
            <a:miter lim="400000"/>
          </a:ln>
        </p:spPr>
      </p:pic>
      <p:sp>
        <p:nvSpPr>
          <p:cNvPr id="986" name="Shape 986"/>
          <p:cNvSpPr/>
          <p:nvPr/>
        </p:nvSpPr>
        <p:spPr>
          <a:xfrm>
            <a:off x="422851" y="328934"/>
            <a:ext cx="4348930" cy="5744595"/>
          </a:xfrm>
          <a:prstGeom prst="rect">
            <a:avLst/>
          </a:prstGeom>
          <a:solidFill>
            <a:srgbClr val="F5EFB5"/>
          </a:solidFill>
          <a:ln w="38100">
            <a:solidFill>
              <a:schemeClr val="accent2">
                <a:hueOff val="-554920"/>
                <a:satOff val="-21482"/>
                <a:lumOff val="-6228"/>
              </a:schemeClr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987" name="Shape 987"/>
          <p:cNvSpPr/>
          <p:nvPr/>
        </p:nvSpPr>
        <p:spPr>
          <a:xfrm>
            <a:off x="8887650" y="513685"/>
            <a:ext cx="3809264" cy="13118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130026" tIns="130026" rIns="130026" bIns="130026">
            <a:spAutoFit/>
          </a:bodyPr>
          <a:lstStyle>
            <a:lvl1pPr algn="l" defTabSz="1733973"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Trusted Website XYZ.com</a:t>
            </a:r>
          </a:p>
        </p:txBody>
      </p:sp>
      <p:grpSp>
        <p:nvGrpSpPr>
          <p:cNvPr id="991" name="Group 991"/>
          <p:cNvGrpSpPr/>
          <p:nvPr/>
        </p:nvGrpSpPr>
        <p:grpSpPr>
          <a:xfrm>
            <a:off x="869540" y="1969648"/>
            <a:ext cx="3005170" cy="3652528"/>
            <a:chOff x="-15015" y="-64983"/>
            <a:chExt cx="3005168" cy="3652527"/>
          </a:xfrm>
        </p:grpSpPr>
        <p:sp>
          <p:nvSpPr>
            <p:cNvPr id="988" name="Shape 988"/>
            <p:cNvSpPr/>
            <p:nvPr/>
          </p:nvSpPr>
          <p:spPr>
            <a:xfrm>
              <a:off x="0" y="0"/>
              <a:ext cx="2975139" cy="3587544"/>
            </a:xfrm>
            <a:prstGeom prst="rect">
              <a:avLst/>
            </a:prstGeom>
            <a:solidFill>
              <a:srgbClr val="95FA5A"/>
            </a:solidFill>
            <a:ln w="38100" cap="flat">
              <a:solidFill>
                <a:schemeClr val="accent2">
                  <a:hueOff val="-554920"/>
                  <a:satOff val="-21482"/>
                  <a:lumOff val="-6228"/>
                </a:schemeClr>
              </a:solidFill>
              <a:prstDash val="solid"/>
              <a:miter lim="400000"/>
            </a:ln>
            <a:effectLst>
              <a:outerShdw blurRad="50800" dist="12700" rotWithShape="0">
                <a:srgbClr val="000000"/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pic>
          <p:nvPicPr>
            <p:cNvPr id="989" name="pasted-image.pdf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766221" y="1577596"/>
              <a:ext cx="2190290" cy="195086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990" name="Shape 990"/>
            <p:cNvSpPr/>
            <p:nvPr/>
          </p:nvSpPr>
          <p:spPr>
            <a:xfrm>
              <a:off x="-15016" y="-64984"/>
              <a:ext cx="3005170" cy="1506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>
                <a:defRPr sz="4000" b="1">
                  <a:latin typeface="Courier"/>
                  <a:ea typeface="Courier"/>
                  <a:cs typeface="Courier"/>
                  <a:sym typeface="Courier"/>
                </a:defRPr>
              </a:pPr>
              <a:r>
                <a:t>Flight</a:t>
              </a:r>
            </a:p>
            <a:p>
              <a:pPr algn="l">
                <a:defRPr sz="4000" b="1">
                  <a:latin typeface="Courier"/>
                  <a:ea typeface="Courier"/>
                  <a:cs typeface="Courier"/>
                  <a:sym typeface="Courier"/>
                </a:defRPr>
              </a:pPr>
              <a:r>
                <a:t>Insurance</a:t>
              </a:r>
            </a:p>
          </p:txBody>
        </p:sp>
      </p:grpSp>
      <p:sp>
        <p:nvSpPr>
          <p:cNvPr id="992" name="Shape 992"/>
          <p:cNvSpPr/>
          <p:nvPr/>
        </p:nvSpPr>
        <p:spPr>
          <a:xfrm>
            <a:off x="307886" y="283315"/>
            <a:ext cx="3020920" cy="7323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800" b="1"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r>
              <a:t>Blockchain</a:t>
            </a:r>
          </a:p>
        </p:txBody>
      </p:sp>
      <p:grpSp>
        <p:nvGrpSpPr>
          <p:cNvPr id="1001" name="Group 1001"/>
          <p:cNvGrpSpPr/>
          <p:nvPr/>
        </p:nvGrpSpPr>
        <p:grpSpPr>
          <a:xfrm>
            <a:off x="5152044" y="2522333"/>
            <a:ext cx="2745498" cy="2690793"/>
            <a:chOff x="0" y="0"/>
            <a:chExt cx="2745497" cy="2690792"/>
          </a:xfrm>
        </p:grpSpPr>
        <p:grpSp>
          <p:nvGrpSpPr>
            <p:cNvPr id="999" name="Group 999"/>
            <p:cNvGrpSpPr/>
            <p:nvPr/>
          </p:nvGrpSpPr>
          <p:grpSpPr>
            <a:xfrm>
              <a:off x="0" y="0"/>
              <a:ext cx="2687006" cy="2678989"/>
              <a:chOff x="0" y="-1"/>
              <a:chExt cx="2687005" cy="2678988"/>
            </a:xfrm>
          </p:grpSpPr>
          <p:pic>
            <p:nvPicPr>
              <p:cNvPr id="993" name="image19.png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rcRect b="89692"/>
              <a:stretch>
                <a:fillRect/>
              </a:stretch>
            </p:blipFill>
            <p:spPr>
              <a:xfrm>
                <a:off x="18" y="-1"/>
                <a:ext cx="2686969" cy="28871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994" name="image19.png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rcRect b="89692"/>
              <a:stretch>
                <a:fillRect/>
              </a:stretch>
            </p:blipFill>
            <p:spPr>
              <a:xfrm rot="5399974">
                <a:off x="-834832" y="834838"/>
                <a:ext cx="1993213" cy="32353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995" name="image19.png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rcRect b="89692"/>
              <a:stretch>
                <a:fillRect/>
              </a:stretch>
            </p:blipFill>
            <p:spPr>
              <a:xfrm rot="5399974">
                <a:off x="1512233" y="862820"/>
                <a:ext cx="1993213" cy="35631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996" name="image19.png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rcRect b="89692"/>
              <a:stretch>
                <a:fillRect/>
              </a:stretch>
            </p:blipFill>
            <p:spPr>
              <a:xfrm>
                <a:off x="18" y="1807644"/>
                <a:ext cx="2686969" cy="24665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997" name="image13.png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899744" y="2091077"/>
                <a:ext cx="887393" cy="58791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998" name="Shape 998"/>
              <p:cNvSpPr/>
              <p:nvPr/>
            </p:nvSpPr>
            <p:spPr>
              <a:xfrm>
                <a:off x="1115541" y="341761"/>
                <a:ext cx="927660" cy="647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endParaRPr/>
              </a:p>
            </p:txBody>
          </p:sp>
        </p:grpSp>
        <p:sp>
          <p:nvSpPr>
            <p:cNvPr id="1000" name="Shape 1000"/>
            <p:cNvSpPr/>
            <p:nvPr/>
          </p:nvSpPr>
          <p:spPr>
            <a:xfrm>
              <a:off x="1716797" y="2043092"/>
              <a:ext cx="1028701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SGX</a:t>
              </a:r>
            </a:p>
          </p:txBody>
        </p:sp>
      </p:grpSp>
      <p:grpSp>
        <p:nvGrpSpPr>
          <p:cNvPr id="1005" name="Group 1005"/>
          <p:cNvGrpSpPr/>
          <p:nvPr/>
        </p:nvGrpSpPr>
        <p:grpSpPr>
          <a:xfrm>
            <a:off x="5436709" y="1810026"/>
            <a:ext cx="2038616" cy="2609889"/>
            <a:chOff x="-1" y="0"/>
            <a:chExt cx="2038615" cy="2609888"/>
          </a:xfrm>
        </p:grpSpPr>
        <p:sp>
          <p:nvSpPr>
            <p:cNvPr id="1002" name="Shape 1002"/>
            <p:cNvSpPr/>
            <p:nvPr/>
          </p:nvSpPr>
          <p:spPr>
            <a:xfrm>
              <a:off x="-1" y="1006818"/>
              <a:ext cx="2038615" cy="1589334"/>
            </a:xfrm>
            <a:prstGeom prst="rect">
              <a:avLst/>
            </a:prstGeom>
            <a:solidFill>
              <a:srgbClr val="FFF2CC"/>
            </a:solidFill>
            <a:ln w="50800" cap="flat">
              <a:solidFill>
                <a:srgbClr val="7F6000"/>
              </a:solidFill>
              <a:prstDash val="solid"/>
              <a:round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defTabSz="1733973">
                <a:defRPr sz="26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003" name="Shape 1003"/>
            <p:cNvSpPr/>
            <p:nvPr/>
          </p:nvSpPr>
          <p:spPr>
            <a:xfrm>
              <a:off x="-1" y="993081"/>
              <a:ext cx="2038615" cy="161680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130026" tIns="130026" rIns="130026" bIns="130026" numCol="1" anchor="ctr">
              <a:spAutoFit/>
            </a:bodyPr>
            <a:lstStyle/>
            <a:p>
              <a:pPr defTabSz="1733973">
                <a:defRPr sz="5600">
                  <a:latin typeface="Droid Sans"/>
                  <a:ea typeface="Droid Sans"/>
                  <a:cs typeface="Droid Sans"/>
                  <a:sym typeface="Droid Sans"/>
                </a:defRPr>
              </a:pPr>
              <a:r>
                <a:rPr sz="4400" dirty="0"/>
                <a:t>Town</a:t>
              </a:r>
            </a:p>
            <a:p>
              <a:pPr defTabSz="1733973">
                <a:defRPr sz="5600">
                  <a:latin typeface="Droid Sans"/>
                  <a:ea typeface="Droid Sans"/>
                  <a:cs typeface="Droid Sans"/>
                  <a:sym typeface="Droid Sans"/>
                </a:defRPr>
              </a:pPr>
              <a:r>
                <a:rPr sz="4400" dirty="0"/>
                <a:t>Crier</a:t>
              </a:r>
            </a:p>
          </p:txBody>
        </p:sp>
        <p:pic>
          <p:nvPicPr>
            <p:cNvPr id="1004" name="image30.png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506281" y="0"/>
              <a:ext cx="1026057" cy="136444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006" name="Shape 1006"/>
          <p:cNvSpPr/>
          <p:nvPr/>
        </p:nvSpPr>
        <p:spPr>
          <a:xfrm flipH="1">
            <a:off x="4230948" y="2821795"/>
            <a:ext cx="1270001" cy="732304"/>
          </a:xfrm>
          <a:prstGeom prst="rightArrow">
            <a:avLst>
              <a:gd name="adj1" fmla="val 32000"/>
              <a:gd name="adj2" fmla="val 110992"/>
            </a:avLst>
          </a:prstGeom>
          <a:blipFill>
            <a:blip r:embed="rId8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07" name="Shape 1007"/>
          <p:cNvSpPr/>
          <p:nvPr/>
        </p:nvSpPr>
        <p:spPr>
          <a:xfrm>
            <a:off x="7224773" y="3269480"/>
            <a:ext cx="1397001" cy="732303"/>
          </a:xfrm>
          <a:prstGeom prst="leftRightArrow">
            <a:avLst>
              <a:gd name="adj1" fmla="val 32000"/>
              <a:gd name="adj2" fmla="val 76307"/>
            </a:avLst>
          </a:prstGeom>
          <a:blipFill>
            <a:blip r:embed="rId8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08" name="Shape 1008"/>
          <p:cNvSpPr/>
          <p:nvPr/>
        </p:nvSpPr>
        <p:spPr>
          <a:xfrm flipH="1">
            <a:off x="4230948" y="2821795"/>
            <a:ext cx="1270001" cy="732304"/>
          </a:xfrm>
          <a:prstGeom prst="rightArrow">
            <a:avLst>
              <a:gd name="adj1" fmla="val 32000"/>
              <a:gd name="adj2" fmla="val 110992"/>
            </a:avLst>
          </a:prstGeom>
          <a:blipFill>
            <a:blip r:embed="rId9"/>
          </a:blipFill>
          <a:ln w="12700"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11" name="Shape 1011"/>
          <p:cNvSpPr/>
          <p:nvPr/>
        </p:nvSpPr>
        <p:spPr>
          <a:xfrm>
            <a:off x="4235923" y="3764758"/>
            <a:ext cx="1270001" cy="732303"/>
          </a:xfrm>
          <a:prstGeom prst="rightArrow">
            <a:avLst>
              <a:gd name="adj1" fmla="val 32000"/>
              <a:gd name="adj2" fmla="val 110992"/>
            </a:avLst>
          </a:prstGeom>
          <a:blipFill>
            <a:blip r:embed="rId9"/>
          </a:blipFill>
          <a:ln w="12700"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" name="Oval 1"/>
          <p:cNvSpPr/>
          <p:nvPr/>
        </p:nvSpPr>
        <p:spPr>
          <a:xfrm>
            <a:off x="6641432" y="2821795"/>
            <a:ext cx="2727157" cy="1675266"/>
          </a:xfrm>
          <a:prstGeom prst="ellipse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056"/>
    </mc:Choice>
    <mc:Fallback xmlns="">
      <p:transition advTm="1056"/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5" name="pasted-image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394995" y="1492604"/>
            <a:ext cx="3394864" cy="2732865"/>
          </a:xfrm>
          <a:prstGeom prst="rect">
            <a:avLst/>
          </a:prstGeom>
          <a:ln w="12700">
            <a:miter lim="400000"/>
          </a:ln>
        </p:spPr>
      </p:pic>
      <p:sp>
        <p:nvSpPr>
          <p:cNvPr id="986" name="Shape 986"/>
          <p:cNvSpPr/>
          <p:nvPr/>
        </p:nvSpPr>
        <p:spPr>
          <a:xfrm>
            <a:off x="396839" y="318612"/>
            <a:ext cx="3364954" cy="4444840"/>
          </a:xfrm>
          <a:prstGeom prst="rect">
            <a:avLst/>
          </a:prstGeom>
          <a:solidFill>
            <a:srgbClr val="F5EFB5"/>
          </a:solidFill>
          <a:ln w="38100">
            <a:solidFill>
              <a:schemeClr val="accent2">
                <a:hueOff val="-554920"/>
                <a:satOff val="-21482"/>
                <a:lumOff val="-6228"/>
              </a:schemeClr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987" name="Shape 987"/>
          <p:cNvSpPr/>
          <p:nvPr/>
        </p:nvSpPr>
        <p:spPr>
          <a:xfrm>
            <a:off x="9797703" y="447383"/>
            <a:ext cx="2947391" cy="1001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130026" tIns="130026" rIns="130026" bIns="130026">
            <a:spAutoFit/>
          </a:bodyPr>
          <a:lstStyle>
            <a:lvl1pPr algn="l" defTabSz="1733973"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2400" dirty="0"/>
              <a:t>Trusted Website XYZ.com</a:t>
            </a:r>
          </a:p>
        </p:txBody>
      </p:sp>
      <p:grpSp>
        <p:nvGrpSpPr>
          <p:cNvPr id="991" name="Group 991"/>
          <p:cNvGrpSpPr/>
          <p:nvPr/>
        </p:nvGrpSpPr>
        <p:grpSpPr>
          <a:xfrm>
            <a:off x="742462" y="1588103"/>
            <a:ext cx="2325229" cy="2826118"/>
            <a:chOff x="-15015" y="-64983"/>
            <a:chExt cx="3005168" cy="3652527"/>
          </a:xfrm>
        </p:grpSpPr>
        <p:sp>
          <p:nvSpPr>
            <p:cNvPr id="988" name="Shape 988"/>
            <p:cNvSpPr/>
            <p:nvPr/>
          </p:nvSpPr>
          <p:spPr>
            <a:xfrm>
              <a:off x="0" y="0"/>
              <a:ext cx="2975139" cy="3587544"/>
            </a:xfrm>
            <a:prstGeom prst="rect">
              <a:avLst/>
            </a:prstGeom>
            <a:solidFill>
              <a:srgbClr val="95FA5A"/>
            </a:solidFill>
            <a:ln w="38100" cap="flat">
              <a:solidFill>
                <a:schemeClr val="accent2">
                  <a:hueOff val="-554920"/>
                  <a:satOff val="-21482"/>
                  <a:lumOff val="-6228"/>
                </a:schemeClr>
              </a:solidFill>
              <a:prstDash val="solid"/>
              <a:miter lim="400000"/>
            </a:ln>
            <a:effectLst>
              <a:outerShdw blurRad="50800" dist="12700" rotWithShape="0">
                <a:srgbClr val="000000"/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pic>
          <p:nvPicPr>
            <p:cNvPr id="989" name="pasted-image.pdf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766221" y="1577596"/>
              <a:ext cx="2190290" cy="195086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990" name="Shape 990"/>
            <p:cNvSpPr/>
            <p:nvPr/>
          </p:nvSpPr>
          <p:spPr>
            <a:xfrm>
              <a:off x="-15016" y="-64984"/>
              <a:ext cx="3005170" cy="1506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>
                <a:defRPr sz="4000" b="1"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3200"/>
                <a:t>Flight</a:t>
              </a:r>
            </a:p>
            <a:p>
              <a:pPr algn="l">
                <a:defRPr sz="4000" b="1"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3200" dirty="0"/>
                <a:t>Insurance</a:t>
              </a:r>
            </a:p>
          </p:txBody>
        </p:sp>
      </p:grpSp>
      <p:sp>
        <p:nvSpPr>
          <p:cNvPr id="992" name="Shape 992"/>
          <p:cNvSpPr/>
          <p:nvPr/>
        </p:nvSpPr>
        <p:spPr>
          <a:xfrm>
            <a:off x="307886" y="283315"/>
            <a:ext cx="2337415" cy="5666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800" b="1"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r>
              <a:rPr sz="3200"/>
              <a:t>Blockchain</a:t>
            </a:r>
          </a:p>
        </p:txBody>
      </p:sp>
      <p:grpSp>
        <p:nvGrpSpPr>
          <p:cNvPr id="1001" name="Group 1001"/>
          <p:cNvGrpSpPr/>
          <p:nvPr/>
        </p:nvGrpSpPr>
        <p:grpSpPr>
          <a:xfrm>
            <a:off x="4056019" y="2015739"/>
            <a:ext cx="2124310" cy="2081982"/>
            <a:chOff x="0" y="0"/>
            <a:chExt cx="2745497" cy="2690792"/>
          </a:xfrm>
        </p:grpSpPr>
        <p:grpSp>
          <p:nvGrpSpPr>
            <p:cNvPr id="999" name="Group 999"/>
            <p:cNvGrpSpPr/>
            <p:nvPr/>
          </p:nvGrpSpPr>
          <p:grpSpPr>
            <a:xfrm>
              <a:off x="0" y="0"/>
              <a:ext cx="2687006" cy="2678989"/>
              <a:chOff x="0" y="-1"/>
              <a:chExt cx="2687005" cy="2678988"/>
            </a:xfrm>
          </p:grpSpPr>
          <p:pic>
            <p:nvPicPr>
              <p:cNvPr id="993" name="image19.png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rcRect b="89692"/>
              <a:stretch>
                <a:fillRect/>
              </a:stretch>
            </p:blipFill>
            <p:spPr>
              <a:xfrm>
                <a:off x="18" y="-1"/>
                <a:ext cx="2686969" cy="28871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994" name="image19.png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rcRect b="89692"/>
              <a:stretch>
                <a:fillRect/>
              </a:stretch>
            </p:blipFill>
            <p:spPr>
              <a:xfrm rot="5399974">
                <a:off x="-834832" y="834838"/>
                <a:ext cx="1993213" cy="32353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995" name="image19.png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rcRect b="89692"/>
              <a:stretch>
                <a:fillRect/>
              </a:stretch>
            </p:blipFill>
            <p:spPr>
              <a:xfrm rot="5399974">
                <a:off x="1512233" y="862820"/>
                <a:ext cx="1993213" cy="35631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996" name="image19.png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rcRect b="89692"/>
              <a:stretch>
                <a:fillRect/>
              </a:stretch>
            </p:blipFill>
            <p:spPr>
              <a:xfrm>
                <a:off x="18" y="1807644"/>
                <a:ext cx="2686969" cy="24665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997" name="image13.png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899744" y="2091077"/>
                <a:ext cx="887393" cy="58791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998" name="Shape 998"/>
              <p:cNvSpPr/>
              <p:nvPr/>
            </p:nvSpPr>
            <p:spPr>
              <a:xfrm>
                <a:off x="1115541" y="341761"/>
                <a:ext cx="927660" cy="647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endParaRPr/>
              </a:p>
            </p:txBody>
          </p:sp>
        </p:grpSp>
        <p:sp>
          <p:nvSpPr>
            <p:cNvPr id="1000" name="Shape 1000"/>
            <p:cNvSpPr/>
            <p:nvPr/>
          </p:nvSpPr>
          <p:spPr>
            <a:xfrm>
              <a:off x="1716797" y="2043092"/>
              <a:ext cx="1028701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SGX</a:t>
              </a:r>
            </a:p>
          </p:txBody>
        </p:sp>
      </p:grpSp>
      <p:grpSp>
        <p:nvGrpSpPr>
          <p:cNvPr id="1005" name="Group 1005"/>
          <p:cNvGrpSpPr/>
          <p:nvPr/>
        </p:nvGrpSpPr>
        <p:grpSpPr>
          <a:xfrm>
            <a:off x="4276276" y="1464597"/>
            <a:ext cx="1577365" cy="2017625"/>
            <a:chOff x="-1" y="0"/>
            <a:chExt cx="2038615" cy="2607615"/>
          </a:xfrm>
        </p:grpSpPr>
        <p:sp>
          <p:nvSpPr>
            <p:cNvPr id="1002" name="Shape 1002"/>
            <p:cNvSpPr/>
            <p:nvPr/>
          </p:nvSpPr>
          <p:spPr>
            <a:xfrm>
              <a:off x="-1" y="1006818"/>
              <a:ext cx="2038615" cy="1589334"/>
            </a:xfrm>
            <a:prstGeom prst="rect">
              <a:avLst/>
            </a:prstGeom>
            <a:solidFill>
              <a:srgbClr val="FFF2CC"/>
            </a:solidFill>
            <a:ln w="50800" cap="flat">
              <a:solidFill>
                <a:srgbClr val="7F6000"/>
              </a:solidFill>
              <a:prstDash val="solid"/>
              <a:round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defTabSz="1733973">
                <a:defRPr sz="26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003" name="Shape 1003"/>
            <p:cNvSpPr/>
            <p:nvPr/>
          </p:nvSpPr>
          <p:spPr>
            <a:xfrm>
              <a:off x="-1" y="995353"/>
              <a:ext cx="2038615" cy="16122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130026" tIns="130026" rIns="130026" bIns="130026" numCol="1" anchor="ctr">
              <a:spAutoFit/>
            </a:bodyPr>
            <a:lstStyle/>
            <a:p>
              <a:pPr defTabSz="1733973">
                <a:defRPr sz="5600">
                  <a:latin typeface="Droid Sans"/>
                  <a:ea typeface="Droid Sans"/>
                  <a:cs typeface="Droid Sans"/>
                  <a:sym typeface="Droid Sans"/>
                </a:defRPr>
              </a:pPr>
              <a:r>
                <a:rPr sz="3200" dirty="0"/>
                <a:t>Town</a:t>
              </a:r>
            </a:p>
            <a:p>
              <a:pPr defTabSz="1733973">
                <a:defRPr sz="5600">
                  <a:latin typeface="Droid Sans"/>
                  <a:ea typeface="Droid Sans"/>
                  <a:cs typeface="Droid Sans"/>
                  <a:sym typeface="Droid Sans"/>
                </a:defRPr>
              </a:pPr>
              <a:r>
                <a:rPr sz="3200" dirty="0"/>
                <a:t>Crier</a:t>
              </a:r>
            </a:p>
          </p:txBody>
        </p:sp>
        <p:pic>
          <p:nvPicPr>
            <p:cNvPr id="1004" name="image30.png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506281" y="0"/>
              <a:ext cx="1026057" cy="136444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006" name="Shape 1006"/>
          <p:cNvSpPr/>
          <p:nvPr/>
        </p:nvSpPr>
        <p:spPr>
          <a:xfrm flipH="1">
            <a:off x="3343327" y="2247446"/>
            <a:ext cx="982654" cy="566615"/>
          </a:xfrm>
          <a:prstGeom prst="rightArrow">
            <a:avLst>
              <a:gd name="adj1" fmla="val 32000"/>
              <a:gd name="adj2" fmla="val 110992"/>
            </a:avLst>
          </a:prstGeom>
          <a:blipFill>
            <a:blip r:embed="rId9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08" name="Shape 1008"/>
          <p:cNvSpPr/>
          <p:nvPr/>
        </p:nvSpPr>
        <p:spPr>
          <a:xfrm flipH="1">
            <a:off x="3343327" y="2247446"/>
            <a:ext cx="982654" cy="566615"/>
          </a:xfrm>
          <a:prstGeom prst="rightArrow">
            <a:avLst>
              <a:gd name="adj1" fmla="val 32000"/>
              <a:gd name="adj2" fmla="val 110992"/>
            </a:avLst>
          </a:prstGeom>
          <a:blipFill>
            <a:blip r:embed="rId10"/>
          </a:blipFill>
          <a:ln w="12700"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11" name="Shape 1011"/>
          <p:cNvSpPr/>
          <p:nvPr/>
        </p:nvSpPr>
        <p:spPr>
          <a:xfrm>
            <a:off x="3347177" y="2977057"/>
            <a:ext cx="982654" cy="566614"/>
          </a:xfrm>
          <a:prstGeom prst="rightArrow">
            <a:avLst>
              <a:gd name="adj1" fmla="val 32000"/>
              <a:gd name="adj2" fmla="val 110992"/>
            </a:avLst>
          </a:prstGeom>
          <a:blipFill>
            <a:blip r:embed="rId10"/>
          </a:blipFill>
          <a:ln w="12700"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" name="TextBox 1"/>
          <p:cNvSpPr txBox="1"/>
          <p:nvPr/>
        </p:nvSpPr>
        <p:spPr>
          <a:xfrm>
            <a:off x="1607575" y="5032837"/>
            <a:ext cx="9941637" cy="1810752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274320" tIns="50800" rIns="274320" bIns="50800" numCol="1" spcCol="38100" rtlCol="0" anchor="ctr">
            <a:spAutoFit/>
          </a:bodyPr>
          <a:lstStyle/>
          <a:p>
            <a:pPr marL="306704" indent="-306704" algn="l" defTabSz="403097">
              <a:spcBef>
                <a:spcPts val="600"/>
              </a:spcBef>
              <a:defRPr sz="3795"/>
            </a:pPr>
            <a:r>
              <a:rPr lang="en-US" sz="3200" b="1" dirty="0"/>
              <a:t>Problem</a:t>
            </a:r>
            <a:r>
              <a:rPr lang="en-US" sz="3200" dirty="0"/>
              <a:t>: network is controlled by OS</a:t>
            </a:r>
          </a:p>
          <a:p>
            <a:pPr marL="571500" indent="-571500" algn="l" defTabSz="403097">
              <a:spcBef>
                <a:spcPts val="600"/>
              </a:spcBef>
              <a:buFont typeface="Arial" charset="0"/>
              <a:buChar char="•"/>
              <a:defRPr sz="3795"/>
            </a:pPr>
            <a:r>
              <a:rPr lang="en-US" sz="3200" dirty="0"/>
              <a:t>HTTPS doesn't sign data (MAC is not transferrable).</a:t>
            </a:r>
          </a:p>
          <a:p>
            <a:pPr marL="571500" indent="-571500" algn="l" defTabSz="403097">
              <a:spcBef>
                <a:spcPts val="600"/>
              </a:spcBef>
              <a:buFont typeface="Arial" charset="0"/>
              <a:buChar char="•"/>
              <a:defRPr sz="3795"/>
            </a:pPr>
            <a:r>
              <a:rPr lang="en-US" sz="3200" dirty="0"/>
              <a:t>TC can not verified data delivered by OS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607576" y="7189436"/>
            <a:ext cx="9941636" cy="1241365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274320" tIns="50800" rIns="274320" bIns="50800" numCol="1" spcCol="38100" rtlCol="0" anchor="ctr">
            <a:spAutoFit/>
          </a:bodyPr>
          <a:lstStyle/>
          <a:p>
            <a:pPr marL="250940" indent="-250940" algn="l" defTabSz="403097">
              <a:spcBef>
                <a:spcPts val="600"/>
              </a:spcBef>
              <a:defRPr sz="3795"/>
            </a:pPr>
            <a:r>
              <a:rPr lang="en-US" sz="3200" b="1" dirty="0"/>
              <a:t>Solution</a:t>
            </a:r>
            <a:r>
              <a:rPr lang="en-US" sz="3200" dirty="0"/>
              <a:t>: </a:t>
            </a:r>
          </a:p>
          <a:p>
            <a:pPr marL="571500" indent="-571500" algn="l" defTabSz="403097">
              <a:spcBef>
                <a:spcPts val="600"/>
              </a:spcBef>
              <a:buFont typeface="Arial" charset="0"/>
              <a:buChar char="•"/>
              <a:defRPr sz="3795"/>
            </a:pPr>
            <a:r>
              <a:rPr lang="en-US" sz="3200" dirty="0"/>
              <a:t>Put TLS stack </a:t>
            </a:r>
            <a:r>
              <a:rPr lang="en-US" sz="3200" i="1" dirty="0"/>
              <a:t>in the enclave</a:t>
            </a:r>
          </a:p>
        </p:txBody>
      </p:sp>
      <p:sp>
        <p:nvSpPr>
          <p:cNvPr id="33" name="Shape 1007"/>
          <p:cNvSpPr/>
          <p:nvPr/>
        </p:nvSpPr>
        <p:spPr>
          <a:xfrm>
            <a:off x="8457499" y="2571820"/>
            <a:ext cx="1356542" cy="566614"/>
          </a:xfrm>
          <a:prstGeom prst="leftRightArrow">
            <a:avLst>
              <a:gd name="adj1" fmla="val 32000"/>
              <a:gd name="adj2" fmla="val 76307"/>
            </a:avLst>
          </a:prstGeom>
          <a:blipFill>
            <a:blip r:embed="rId9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07" name="Shape 1007"/>
          <p:cNvSpPr/>
          <p:nvPr/>
        </p:nvSpPr>
        <p:spPr>
          <a:xfrm>
            <a:off x="5659777" y="2593839"/>
            <a:ext cx="1166226" cy="566614"/>
          </a:xfrm>
          <a:prstGeom prst="leftRightArrow">
            <a:avLst>
              <a:gd name="adj1" fmla="val 32000"/>
              <a:gd name="adj2" fmla="val 76307"/>
            </a:avLst>
          </a:prstGeom>
          <a:blipFill>
            <a:blip r:embed="rId9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" name="TextBox 5"/>
          <p:cNvSpPr txBox="1"/>
          <p:nvPr/>
        </p:nvSpPr>
        <p:spPr>
          <a:xfrm>
            <a:off x="8896854" y="2092412"/>
            <a:ext cx="387927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26002" y="2184745"/>
            <a:ext cx="1631497" cy="65659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TLS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6826002" y="2827259"/>
            <a:ext cx="1631497" cy="65659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TCP</a:t>
            </a:r>
          </a:p>
        </p:txBody>
      </p:sp>
      <p:sp>
        <p:nvSpPr>
          <p:cNvPr id="10" name="Rectangle 9"/>
          <p:cNvSpPr/>
          <p:nvPr/>
        </p:nvSpPr>
        <p:spPr>
          <a:xfrm>
            <a:off x="6578393" y="1935725"/>
            <a:ext cx="2120333" cy="1768496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012" name="Shape 1012"/>
          <p:cNvSpPr/>
          <p:nvPr/>
        </p:nvSpPr>
        <p:spPr>
          <a:xfrm>
            <a:off x="5620719" y="2238613"/>
            <a:ext cx="4193322" cy="1264283"/>
          </a:xfrm>
          <a:prstGeom prst="leftRightArrow">
            <a:avLst>
              <a:gd name="adj1" fmla="val 32000"/>
              <a:gd name="adj2" fmla="val 76307"/>
            </a:avLst>
          </a:prstGeom>
          <a:blipFill>
            <a:blip r:embed="rId10"/>
          </a:blipFill>
          <a:ln w="12700"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53267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39634"/>
    </mc:Choice>
    <mc:Fallback xmlns="">
      <p:transition advTm="39634"/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1563E-6 2.60417E-7 L -0.19605 0.00374 " pathEditMode="relative" rAng="0" ptsTypes="AA">
                                      <p:cBhvr>
                                        <p:cTn id="33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802" y="17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0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0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3" grpId="0" uiExpand="1" build="p" animBg="1"/>
      <p:bldP spid="7" grpId="0" animBg="1"/>
      <p:bldP spid="10" grpId="0" animBg="1"/>
      <p:bldP spid="101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Shape 101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defTabSz="490727">
              <a:defRPr sz="6719"/>
            </a:pPr>
            <a:r>
              <a:t>Another problem: </a:t>
            </a:r>
          </a:p>
          <a:p>
            <a:pPr defTabSz="490727">
              <a:defRPr sz="6719"/>
            </a:pPr>
            <a:r>
              <a:t>Gas depletion</a:t>
            </a:r>
          </a:p>
        </p:txBody>
      </p:sp>
      <p:sp>
        <p:nvSpPr>
          <p:cNvPr id="1015" name="Shape 1015"/>
          <p:cNvSpPr>
            <a:spLocks noGrp="1"/>
          </p:cNvSpPr>
          <p:nvPr>
            <p:ph type="body" sz="half" idx="1"/>
          </p:nvPr>
        </p:nvSpPr>
        <p:spPr>
          <a:xfrm>
            <a:off x="214193" y="2097422"/>
            <a:ext cx="12576415" cy="3240156"/>
          </a:xfrm>
          <a:prstGeom prst="rect">
            <a:avLst/>
          </a:prstGeom>
        </p:spPr>
        <p:txBody>
          <a:bodyPr/>
          <a:lstStyle/>
          <a:p>
            <a:pPr marL="386715" indent="-386715" defTabSz="508254">
              <a:spcBef>
                <a:spcPts val="800"/>
              </a:spcBef>
              <a:defRPr sz="4785"/>
            </a:pPr>
            <a:r>
              <a:t>Recall: Ethereum uses currency called "gas" </a:t>
            </a:r>
          </a:p>
          <a:p>
            <a:pPr marL="977529" lvl="1" indent="-590814" defTabSz="508254">
              <a:spcBef>
                <a:spcPts val="800"/>
              </a:spcBef>
              <a:defRPr sz="4785"/>
            </a:pPr>
            <a:r>
              <a:rPr dirty="0"/>
              <a:t>Prevents DoS</a:t>
            </a:r>
          </a:p>
          <a:p>
            <a:pPr marL="977529" lvl="1" indent="-590814" defTabSz="508254">
              <a:spcBef>
                <a:spcPts val="800"/>
              </a:spcBef>
              <a:defRPr sz="4785"/>
            </a:pPr>
            <a:r>
              <a:rPr dirty="0"/>
              <a:t>Charges fairly for computation costs</a:t>
            </a:r>
          </a:p>
        </p:txBody>
      </p:sp>
      <p:grpSp>
        <p:nvGrpSpPr>
          <p:cNvPr id="1026" name="Group 1026"/>
          <p:cNvGrpSpPr/>
          <p:nvPr/>
        </p:nvGrpSpPr>
        <p:grpSpPr>
          <a:xfrm>
            <a:off x="0" y="5337578"/>
            <a:ext cx="12972174" cy="3461873"/>
            <a:chOff x="0" y="0"/>
            <a:chExt cx="12972173" cy="3461872"/>
          </a:xfrm>
        </p:grpSpPr>
        <p:sp>
          <p:nvSpPr>
            <p:cNvPr id="1016" name="Shape 1016"/>
            <p:cNvSpPr/>
            <p:nvPr/>
          </p:nvSpPr>
          <p:spPr>
            <a:xfrm>
              <a:off x="125927" y="23662"/>
              <a:ext cx="12846247" cy="3438211"/>
            </a:xfrm>
            <a:prstGeom prst="rect">
              <a:avLst/>
            </a:prstGeom>
            <a:solidFill>
              <a:srgbClr val="F5EFB5"/>
            </a:solidFill>
            <a:ln w="38100" cap="flat">
              <a:solidFill>
                <a:schemeClr val="accent2">
                  <a:hueOff val="-554920"/>
                  <a:satOff val="-21482"/>
                  <a:lumOff val="-6228"/>
                </a:schemeClr>
              </a:solidFill>
              <a:prstDash val="solid"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grpSp>
          <p:nvGrpSpPr>
            <p:cNvPr id="1020" name="Group 1020"/>
            <p:cNvGrpSpPr/>
            <p:nvPr/>
          </p:nvGrpSpPr>
          <p:grpSpPr>
            <a:xfrm>
              <a:off x="5665600" y="391109"/>
              <a:ext cx="2249951" cy="2856704"/>
              <a:chOff x="-11241" y="-170731"/>
              <a:chExt cx="2249950" cy="2856702"/>
            </a:xfrm>
          </p:grpSpPr>
          <p:sp>
            <p:nvSpPr>
              <p:cNvPr id="1017" name="Shape 1017"/>
              <p:cNvSpPr/>
              <p:nvPr/>
            </p:nvSpPr>
            <p:spPr>
              <a:xfrm>
                <a:off x="0" y="0"/>
                <a:ext cx="2227468" cy="2685972"/>
              </a:xfrm>
              <a:prstGeom prst="rect">
                <a:avLst/>
              </a:prstGeom>
              <a:solidFill>
                <a:srgbClr val="95FA5A"/>
              </a:solidFill>
              <a:ln w="38100" cap="flat"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  <a:prstDash val="solid"/>
                <a:miter lim="400000"/>
              </a:ln>
              <a:effectLst>
                <a:outerShdw blurRad="50800" dist="12700" rotWithShape="0">
                  <a:srgbClr val="000000"/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pic>
            <p:nvPicPr>
              <p:cNvPr id="1018" name="pasted-image.pdf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701081" y="1294624"/>
                <a:ext cx="1512440" cy="134711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1019" name="Shape 1019"/>
              <p:cNvSpPr/>
              <p:nvPr/>
            </p:nvSpPr>
            <p:spPr>
              <a:xfrm>
                <a:off x="-11242" y="-170732"/>
                <a:ext cx="2249951" cy="149301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 algn="l">
                  <a:defRPr sz="3000" b="1">
                    <a:latin typeface="Courier"/>
                    <a:ea typeface="Courier"/>
                    <a:cs typeface="Courier"/>
                    <a:sym typeface="Courier"/>
                  </a:defRPr>
                </a:lvl1pPr>
              </a:lstStyle>
              <a:p>
                <a:r>
                  <a:t>Smart Contract</a:t>
                </a:r>
              </a:p>
            </p:txBody>
          </p:sp>
        </p:grpSp>
        <p:sp>
          <p:nvSpPr>
            <p:cNvPr id="1021" name="Shape 1021"/>
            <p:cNvSpPr/>
            <p:nvPr/>
          </p:nvSpPr>
          <p:spPr>
            <a:xfrm>
              <a:off x="0" y="0"/>
              <a:ext cx="3020920" cy="73230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800" b="1">
                  <a:latin typeface="Palatino"/>
                  <a:ea typeface="Palatino"/>
                  <a:cs typeface="Palatino"/>
                  <a:sym typeface="Palatino"/>
                </a:defRPr>
              </a:lvl1pPr>
            </a:lstStyle>
            <a:p>
              <a:r>
                <a:t>Blockchain</a:t>
              </a:r>
            </a:p>
          </p:txBody>
        </p:sp>
        <p:sp>
          <p:nvSpPr>
            <p:cNvPr id="1022" name="Shape 1022"/>
            <p:cNvSpPr/>
            <p:nvPr/>
          </p:nvSpPr>
          <p:spPr>
            <a:xfrm>
              <a:off x="1764338" y="816492"/>
              <a:ext cx="1890571" cy="2384394"/>
            </a:xfrm>
            <a:prstGeom prst="rect">
              <a:avLst/>
            </a:prstGeom>
            <a:solidFill>
              <a:schemeClr val="accent1">
                <a:satOff val="-3355"/>
                <a:lumOff val="26614"/>
              </a:schemeClr>
            </a:solidFill>
            <a:ln w="50800" cap="flat">
              <a:solidFill>
                <a:srgbClr val="000000"/>
              </a:solidFill>
              <a:prstDash val="solid"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23" name="Shape 1023"/>
            <p:cNvSpPr/>
            <p:nvPr/>
          </p:nvSpPr>
          <p:spPr>
            <a:xfrm>
              <a:off x="1938157" y="771812"/>
              <a:ext cx="2382165" cy="15807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>
                <a:defRPr sz="3000" b="1">
                  <a:latin typeface="Courier"/>
                  <a:ea typeface="Courier"/>
                  <a:cs typeface="Courier"/>
                  <a:sym typeface="Courier"/>
                </a:defRPr>
              </a:pPr>
              <a:r>
                <a:t>TC</a:t>
              </a:r>
            </a:p>
            <a:p>
              <a:pPr algn="l">
                <a:defRPr sz="3000" b="1">
                  <a:latin typeface="Courier"/>
                  <a:ea typeface="Courier"/>
                  <a:cs typeface="Courier"/>
                  <a:sym typeface="Courier"/>
                </a:defRPr>
              </a:pPr>
              <a:r>
                <a:t>Account</a:t>
              </a:r>
            </a:p>
          </p:txBody>
        </p:sp>
        <p:sp>
          <p:nvSpPr>
            <p:cNvPr id="1024" name="Shape 1024"/>
            <p:cNvSpPr/>
            <p:nvPr/>
          </p:nvSpPr>
          <p:spPr>
            <a:xfrm>
              <a:off x="4018743" y="965287"/>
              <a:ext cx="1308423" cy="1193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b="1"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msg,</a:t>
              </a:r>
            </a:p>
            <a:p>
              <a:pPr>
                <a:defRPr b="1">
                  <a:solidFill>
                    <a:schemeClr val="accent3">
                      <a:hueOff val="-333990"/>
                      <a:satOff val="3917"/>
                      <a:lumOff val="-6666"/>
                    </a:schemeClr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$gas</a:t>
              </a:r>
            </a:p>
          </p:txBody>
        </p:sp>
        <p:sp>
          <p:nvSpPr>
            <p:cNvPr id="1025" name="Shape 1025"/>
            <p:cNvSpPr/>
            <p:nvPr/>
          </p:nvSpPr>
          <p:spPr>
            <a:xfrm>
              <a:off x="3649233" y="2325447"/>
              <a:ext cx="2382166" cy="1"/>
            </a:xfrm>
            <a:prstGeom prst="line">
              <a:avLst/>
            </a:prstGeom>
            <a:noFill/>
            <a:ln w="1270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</p:grpSp>
      <p:grpSp>
        <p:nvGrpSpPr>
          <p:cNvPr id="1033" name="Group 1033"/>
          <p:cNvGrpSpPr/>
          <p:nvPr/>
        </p:nvGrpSpPr>
        <p:grpSpPr>
          <a:xfrm>
            <a:off x="7886685" y="5640163"/>
            <a:ext cx="4321036" cy="2856703"/>
            <a:chOff x="0" y="0"/>
            <a:chExt cx="4321034" cy="2856702"/>
          </a:xfrm>
        </p:grpSpPr>
        <p:grpSp>
          <p:nvGrpSpPr>
            <p:cNvPr id="1030" name="Group 1030"/>
            <p:cNvGrpSpPr/>
            <p:nvPr/>
          </p:nvGrpSpPr>
          <p:grpSpPr>
            <a:xfrm>
              <a:off x="2071083" y="0"/>
              <a:ext cx="2249952" cy="2856703"/>
              <a:chOff x="-11241" y="-170731"/>
              <a:chExt cx="2249950" cy="2856702"/>
            </a:xfrm>
          </p:grpSpPr>
          <p:sp>
            <p:nvSpPr>
              <p:cNvPr id="1027" name="Shape 1027"/>
              <p:cNvSpPr/>
              <p:nvPr/>
            </p:nvSpPr>
            <p:spPr>
              <a:xfrm>
                <a:off x="0" y="0"/>
                <a:ext cx="2227468" cy="2685972"/>
              </a:xfrm>
              <a:prstGeom prst="rect">
                <a:avLst/>
              </a:prstGeom>
              <a:solidFill>
                <a:srgbClr val="95FA5A"/>
              </a:solidFill>
              <a:ln w="38100" cap="flat"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  <a:prstDash val="solid"/>
                <a:miter lim="400000"/>
              </a:ln>
              <a:effectLst>
                <a:outerShdw blurRad="50800" dist="12700" rotWithShape="0">
                  <a:srgbClr val="000000"/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pic>
            <p:nvPicPr>
              <p:cNvPr id="1028" name="pasted-image.pdf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701081" y="1294624"/>
                <a:ext cx="1512440" cy="134711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1029" name="Shape 1029"/>
              <p:cNvSpPr/>
              <p:nvPr/>
            </p:nvSpPr>
            <p:spPr>
              <a:xfrm>
                <a:off x="-11242" y="-170732"/>
                <a:ext cx="2249951" cy="149301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 algn="l">
                  <a:defRPr sz="3000" b="1">
                    <a:latin typeface="Courier"/>
                    <a:ea typeface="Courier"/>
                    <a:cs typeface="Courier"/>
                    <a:sym typeface="Courier"/>
                  </a:defRPr>
                </a:lvl1pPr>
              </a:lstStyle>
              <a:p>
                <a:r>
                  <a:t>Smart Contract'</a:t>
                </a:r>
              </a:p>
            </p:txBody>
          </p:sp>
        </p:grpSp>
        <p:sp>
          <p:nvSpPr>
            <p:cNvPr id="1031" name="Shape 1031"/>
            <p:cNvSpPr/>
            <p:nvPr/>
          </p:nvSpPr>
          <p:spPr>
            <a:xfrm>
              <a:off x="0" y="1934338"/>
              <a:ext cx="2382165" cy="1"/>
            </a:xfrm>
            <a:prstGeom prst="line">
              <a:avLst/>
            </a:prstGeom>
            <a:noFill/>
            <a:ln w="1270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1032" name="Shape 1032"/>
            <p:cNvSpPr/>
            <p:nvPr/>
          </p:nvSpPr>
          <p:spPr>
            <a:xfrm>
              <a:off x="375241" y="593154"/>
              <a:ext cx="1290117" cy="1193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b="1"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msg'</a:t>
              </a:r>
            </a:p>
            <a:p>
              <a:pPr>
                <a:defRPr b="1">
                  <a:solidFill>
                    <a:schemeClr val="accent3">
                      <a:hueOff val="-333990"/>
                      <a:satOff val="3917"/>
                      <a:lumOff val="-6666"/>
                    </a:schemeClr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$gas'</a:t>
              </a:r>
            </a:p>
          </p:txBody>
        </p:sp>
      </p:grp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4925"/>
    </mc:Choice>
    <mc:Fallback xmlns="">
      <p:transition advTm="4925"/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1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0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0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0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00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5" grpId="1" build="p" bldLvl="5" animBg="1" advAuto="0"/>
      <p:bldP spid="1026" grpId="2" animBg="1" advAuto="0"/>
      <p:bldP spid="1033" grpId="3" animBg="1" advAuto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Shape 1035"/>
          <p:cNvSpPr>
            <a:spLocks noGrp="1"/>
          </p:cNvSpPr>
          <p:nvPr>
            <p:ph type="title"/>
          </p:nvPr>
        </p:nvSpPr>
        <p:spPr>
          <a:xfrm>
            <a:off x="332014" y="9071"/>
            <a:ext cx="12340773" cy="2303224"/>
          </a:xfrm>
          <a:prstGeom prst="rect">
            <a:avLst/>
          </a:prstGeom>
        </p:spPr>
        <p:txBody>
          <a:bodyPr/>
          <a:lstStyle/>
          <a:p>
            <a:pPr defTabSz="525779">
              <a:defRPr sz="7200"/>
            </a:pPr>
            <a:r>
              <a:t>Another problem:</a:t>
            </a:r>
          </a:p>
          <a:p>
            <a:pPr defTabSz="525779">
              <a:defRPr sz="7200"/>
            </a:pPr>
            <a:r>
              <a:t>Gas depletion</a:t>
            </a:r>
          </a:p>
        </p:txBody>
      </p:sp>
      <p:sp>
        <p:nvSpPr>
          <p:cNvPr id="1036" name="Shape 1036"/>
          <p:cNvSpPr>
            <a:spLocks noGrp="1"/>
          </p:cNvSpPr>
          <p:nvPr>
            <p:ph type="body" sz="half" idx="1"/>
          </p:nvPr>
        </p:nvSpPr>
        <p:spPr>
          <a:xfrm>
            <a:off x="333936" y="2565548"/>
            <a:ext cx="11950009" cy="2501728"/>
          </a:xfrm>
          <a:prstGeom prst="rect">
            <a:avLst/>
          </a:prstGeom>
        </p:spPr>
        <p:txBody>
          <a:bodyPr/>
          <a:lstStyle/>
          <a:p>
            <a:pPr marL="315594" indent="-315594" defTabSz="414781">
              <a:spcBef>
                <a:spcPts val="700"/>
              </a:spcBef>
              <a:defRPr sz="3905"/>
            </a:pPr>
            <a:r>
              <a:t>TC service needs to initiate call to return data </a:t>
            </a:r>
            <a:r>
              <a:rPr i="1"/>
              <a:t>A </a:t>
            </a:r>
          </a:p>
          <a:p>
            <a:pPr marL="315594" indent="-315594" defTabSz="414781">
              <a:spcBef>
                <a:spcPts val="700"/>
              </a:spcBef>
              <a:defRPr sz="3905"/>
            </a:pPr>
            <a:r>
              <a:t>TC must pay gas cost for this return call… yet avoid </a:t>
            </a:r>
            <a:r>
              <a:rPr i="1"/>
              <a:t>malicious gas-depletion calls from other contracts</a:t>
            </a:r>
          </a:p>
        </p:txBody>
      </p:sp>
      <p:grpSp>
        <p:nvGrpSpPr>
          <p:cNvPr id="1061" name="Group 1061"/>
          <p:cNvGrpSpPr/>
          <p:nvPr/>
        </p:nvGrpSpPr>
        <p:grpSpPr>
          <a:xfrm>
            <a:off x="2726558" y="4735312"/>
            <a:ext cx="7709051" cy="4206611"/>
            <a:chOff x="0" y="0"/>
            <a:chExt cx="7709049" cy="4206609"/>
          </a:xfrm>
        </p:grpSpPr>
        <p:sp>
          <p:nvSpPr>
            <p:cNvPr id="1037" name="Shape 1037"/>
            <p:cNvSpPr/>
            <p:nvPr/>
          </p:nvSpPr>
          <p:spPr>
            <a:xfrm>
              <a:off x="0" y="12906"/>
              <a:ext cx="5098033" cy="4193704"/>
            </a:xfrm>
            <a:prstGeom prst="rect">
              <a:avLst/>
            </a:prstGeom>
            <a:solidFill>
              <a:srgbClr val="F5EFB5"/>
            </a:solidFill>
            <a:ln w="38100" cap="flat">
              <a:solidFill>
                <a:schemeClr val="accent2">
                  <a:hueOff val="-554920"/>
                  <a:satOff val="-21482"/>
                  <a:lumOff val="-6228"/>
                </a:schemeClr>
              </a:solidFill>
              <a:prstDash val="solid"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1038" name="Shape 1038"/>
            <p:cNvSpPr/>
            <p:nvPr/>
          </p:nvSpPr>
          <p:spPr>
            <a:xfrm>
              <a:off x="2717982" y="264844"/>
              <a:ext cx="4991068" cy="3564659"/>
            </a:xfrm>
            <a:prstGeom prst="roundRect">
              <a:avLst>
                <a:gd name="adj" fmla="val 15000"/>
              </a:avLst>
            </a:prstGeom>
            <a:solidFill>
              <a:srgbClr val="9FF0EA">
                <a:alpha val="51029"/>
              </a:srgbClr>
            </a:solidFill>
            <a:ln w="50800" cap="flat">
              <a:solidFill>
                <a:srgbClr val="000000">
                  <a:alpha val="51029"/>
                </a:srgbClr>
              </a:solidFill>
              <a:prstDash val="solid"/>
              <a:miter lim="400000"/>
            </a:ln>
            <a:effectLst>
              <a:outerShdw blurRad="38100" dist="25400" dir="5400000" rotWithShape="0">
                <a:srgbClr val="000000">
                  <a:alpha val="31744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grpSp>
          <p:nvGrpSpPr>
            <p:cNvPr id="1042" name="Group 1042"/>
            <p:cNvGrpSpPr/>
            <p:nvPr/>
          </p:nvGrpSpPr>
          <p:grpSpPr>
            <a:xfrm>
              <a:off x="390467" y="1021385"/>
              <a:ext cx="1790948" cy="2176746"/>
              <a:chOff x="-8948" y="-38727"/>
              <a:chExt cx="1790947" cy="2176744"/>
            </a:xfrm>
          </p:grpSpPr>
          <p:sp>
            <p:nvSpPr>
              <p:cNvPr id="1039" name="Shape 1039"/>
              <p:cNvSpPr/>
              <p:nvPr/>
            </p:nvSpPr>
            <p:spPr>
              <a:xfrm>
                <a:off x="0" y="0"/>
                <a:ext cx="1773051" cy="2138017"/>
              </a:xfrm>
              <a:prstGeom prst="rect">
                <a:avLst/>
              </a:prstGeom>
              <a:solidFill>
                <a:srgbClr val="95FA5A"/>
              </a:solidFill>
              <a:ln w="38100" cap="flat"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  <a:prstDash val="solid"/>
                <a:miter lim="400000"/>
              </a:ln>
              <a:effectLst>
                <a:outerShdw blurRad="50800" dist="12700" rotWithShape="0">
                  <a:srgbClr val="000000"/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pic>
            <p:nvPicPr>
              <p:cNvPr id="1040" name="pasted-image.pdf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456633" y="940177"/>
                <a:ext cx="1305317" cy="116263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1041" name="Shape 1041"/>
              <p:cNvSpPr/>
              <p:nvPr/>
            </p:nvSpPr>
            <p:spPr>
              <a:xfrm>
                <a:off x="-8949" y="-38728"/>
                <a:ext cx="1790948" cy="89786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>
                  <a:defRPr sz="2300" b="1"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t>Flight</a:t>
                </a:r>
              </a:p>
              <a:p>
                <a:pPr algn="l">
                  <a:defRPr sz="2300" b="1"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t>Insurance</a:t>
                </a:r>
              </a:p>
            </p:txBody>
          </p:sp>
        </p:grpSp>
        <p:grpSp>
          <p:nvGrpSpPr>
            <p:cNvPr id="1051" name="Group 1051"/>
            <p:cNvGrpSpPr/>
            <p:nvPr/>
          </p:nvGrpSpPr>
          <p:grpSpPr>
            <a:xfrm>
              <a:off x="5453905" y="1303446"/>
              <a:ext cx="2064107" cy="2022979"/>
              <a:chOff x="0" y="0"/>
              <a:chExt cx="2064106" cy="2022977"/>
            </a:xfrm>
          </p:grpSpPr>
          <p:grpSp>
            <p:nvGrpSpPr>
              <p:cNvPr id="1049" name="Group 1049"/>
              <p:cNvGrpSpPr/>
              <p:nvPr/>
            </p:nvGrpSpPr>
            <p:grpSpPr>
              <a:xfrm>
                <a:off x="-1" y="-1"/>
                <a:ext cx="2020133" cy="2014105"/>
                <a:chOff x="0" y="-1"/>
                <a:chExt cx="2020131" cy="2014103"/>
              </a:xfrm>
            </p:grpSpPr>
            <p:pic>
              <p:nvPicPr>
                <p:cNvPr id="1043" name="image19.png"/>
                <p:cNvPicPr>
                  <a:picLocks noChangeAspect="1"/>
                </p:cNvPicPr>
                <p:nvPr/>
              </p:nvPicPr>
              <p:blipFill>
                <a:blip r:embed="rId4">
                  <a:extLst/>
                </a:blip>
                <a:srcRect b="89692"/>
                <a:stretch>
                  <a:fillRect/>
                </a:stretch>
              </p:blipFill>
              <p:spPr>
                <a:xfrm>
                  <a:off x="13" y="-1"/>
                  <a:ext cx="2020104" cy="21706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1044" name="image19.png"/>
                <p:cNvPicPr>
                  <a:picLocks noChangeAspect="1"/>
                </p:cNvPicPr>
                <p:nvPr/>
              </p:nvPicPr>
              <p:blipFill>
                <a:blip r:embed="rId4">
                  <a:extLst/>
                </a:blip>
                <a:srcRect b="89692"/>
                <a:stretch>
                  <a:fillRect/>
                </a:stretch>
              </p:blipFill>
              <p:spPr>
                <a:xfrm rot="5399974">
                  <a:off x="-627640" y="627644"/>
                  <a:ext cx="1498528" cy="243238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1045" name="image19.png"/>
                <p:cNvPicPr>
                  <a:picLocks noChangeAspect="1"/>
                </p:cNvPicPr>
                <p:nvPr/>
              </p:nvPicPr>
              <p:blipFill>
                <a:blip r:embed="rId4">
                  <a:extLst/>
                </a:blip>
                <a:srcRect b="89692"/>
                <a:stretch>
                  <a:fillRect/>
                </a:stretch>
              </p:blipFill>
              <p:spPr>
                <a:xfrm rot="5399974">
                  <a:off x="1136919" y="648681"/>
                  <a:ext cx="1498528" cy="26788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1046" name="image19.png"/>
                <p:cNvPicPr>
                  <a:picLocks noChangeAspect="1"/>
                </p:cNvPicPr>
                <p:nvPr/>
              </p:nvPicPr>
              <p:blipFill>
                <a:blip r:embed="rId4">
                  <a:extLst/>
                </a:blip>
                <a:srcRect b="89692"/>
                <a:stretch>
                  <a:fillRect/>
                </a:stretch>
              </p:blipFill>
              <p:spPr>
                <a:xfrm>
                  <a:off x="13" y="1359014"/>
                  <a:ext cx="2020104" cy="185435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1047" name="image13.png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tretch>
                  <a:fillRect/>
                </a:stretch>
              </p:blipFill>
              <p:spPr>
                <a:xfrm>
                  <a:off x="676441" y="1572103"/>
                  <a:ext cx="667156" cy="44200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sp>
              <p:nvSpPr>
                <p:cNvPr id="1048" name="Shape 1048"/>
                <p:cNvSpPr/>
                <p:nvPr/>
              </p:nvSpPr>
              <p:spPr>
                <a:xfrm>
                  <a:off x="838680" y="256941"/>
                  <a:ext cx="697429" cy="48695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endParaRPr/>
                </a:p>
              </p:txBody>
            </p:sp>
          </p:grpSp>
          <p:sp>
            <p:nvSpPr>
              <p:cNvPr id="1050" name="Shape 1050"/>
              <p:cNvSpPr/>
              <p:nvPr/>
            </p:nvSpPr>
            <p:spPr>
              <a:xfrm>
                <a:off x="1290713" y="1536027"/>
                <a:ext cx="773394" cy="48695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2400"/>
                </a:lvl1pPr>
              </a:lstStyle>
              <a:p>
                <a:r>
                  <a:t>SGX</a:t>
                </a:r>
              </a:p>
            </p:txBody>
          </p:sp>
        </p:grpSp>
        <p:grpSp>
          <p:nvGrpSpPr>
            <p:cNvPr id="1055" name="Group 1055"/>
            <p:cNvGrpSpPr/>
            <p:nvPr/>
          </p:nvGrpSpPr>
          <p:grpSpPr>
            <a:xfrm>
              <a:off x="5667921" y="767922"/>
              <a:ext cx="1532661" cy="2091860"/>
              <a:chOff x="0" y="0"/>
              <a:chExt cx="1532660" cy="2091858"/>
            </a:xfrm>
          </p:grpSpPr>
          <p:sp>
            <p:nvSpPr>
              <p:cNvPr id="1052" name="Shape 1052"/>
              <p:cNvSpPr/>
              <p:nvPr/>
            </p:nvSpPr>
            <p:spPr>
              <a:xfrm>
                <a:off x="-1" y="756940"/>
                <a:ext cx="1532662" cy="1194886"/>
              </a:xfrm>
              <a:prstGeom prst="rect">
                <a:avLst/>
              </a:prstGeom>
              <a:solidFill>
                <a:srgbClr val="FFF2CC"/>
              </a:solidFill>
              <a:ln w="50800" cap="flat">
                <a:solidFill>
                  <a:srgbClr val="7F6000"/>
                </a:solidFill>
                <a:prstDash val="solid"/>
                <a:round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defTabSz="1733973">
                  <a:defRPr sz="2600"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1053" name="Shape 1053"/>
              <p:cNvSpPr/>
              <p:nvPr/>
            </p:nvSpPr>
            <p:spPr>
              <a:xfrm>
                <a:off x="-1" y="616907"/>
                <a:ext cx="1532662" cy="147495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130026" tIns="130026" rIns="130026" bIns="130026" numCol="1" anchor="ctr">
                <a:noAutofit/>
              </a:bodyPr>
              <a:lstStyle/>
              <a:p>
                <a:pPr defTabSz="1733973">
                  <a:defRPr>
                    <a:latin typeface="Droid Sans"/>
                    <a:ea typeface="Droid Sans"/>
                    <a:cs typeface="Droid Sans"/>
                    <a:sym typeface="Droid Sans"/>
                  </a:defRPr>
                </a:pPr>
                <a:r>
                  <a:rPr sz="3200" dirty="0"/>
                  <a:t>Town</a:t>
                </a:r>
              </a:p>
              <a:p>
                <a:pPr defTabSz="1733973">
                  <a:defRPr>
                    <a:latin typeface="Droid Sans"/>
                    <a:ea typeface="Droid Sans"/>
                    <a:cs typeface="Droid Sans"/>
                    <a:sym typeface="Droid Sans"/>
                  </a:defRPr>
                </a:pPr>
                <a:r>
                  <a:rPr sz="3200" dirty="0"/>
                  <a:t>Crier</a:t>
                </a:r>
              </a:p>
            </p:txBody>
          </p:sp>
          <p:pic>
            <p:nvPicPr>
              <p:cNvPr id="1054" name="image30.png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380629" y="0"/>
                <a:ext cx="771406" cy="102581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1056" name="Shape 1056"/>
            <p:cNvSpPr/>
            <p:nvPr/>
          </p:nvSpPr>
          <p:spPr>
            <a:xfrm>
              <a:off x="150354" y="0"/>
              <a:ext cx="2475535" cy="7575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1">
                  <a:latin typeface="Palatino"/>
                  <a:ea typeface="Palatino"/>
                  <a:cs typeface="Palatino"/>
                  <a:sym typeface="Palatino"/>
                </a:defRPr>
              </a:lvl1pPr>
            </a:lstStyle>
            <a:p>
              <a:r>
                <a:t>Blockchain</a:t>
              </a:r>
            </a:p>
          </p:txBody>
        </p:sp>
        <p:grpSp>
          <p:nvGrpSpPr>
            <p:cNvPr id="1060" name="Group 1060"/>
            <p:cNvGrpSpPr/>
            <p:nvPr/>
          </p:nvGrpSpPr>
          <p:grpSpPr>
            <a:xfrm>
              <a:off x="2982001" y="930268"/>
              <a:ext cx="1790948" cy="2233811"/>
              <a:chOff x="-8948" y="-95792"/>
              <a:chExt cx="1790947" cy="2233809"/>
            </a:xfrm>
          </p:grpSpPr>
          <p:sp>
            <p:nvSpPr>
              <p:cNvPr id="1057" name="Shape 1057"/>
              <p:cNvSpPr/>
              <p:nvPr/>
            </p:nvSpPr>
            <p:spPr>
              <a:xfrm>
                <a:off x="0" y="0"/>
                <a:ext cx="1773051" cy="2138017"/>
              </a:xfrm>
              <a:prstGeom prst="rect">
                <a:avLst/>
              </a:prstGeom>
              <a:solidFill>
                <a:srgbClr val="95FA5A"/>
              </a:solidFill>
              <a:ln w="38100" cap="flat"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  <a:prstDash val="solid"/>
                <a:miter lim="400000"/>
              </a:ln>
              <a:effectLst>
                <a:outerShdw blurRad="50800" dist="12700" rotWithShape="0">
                  <a:srgbClr val="000000"/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pic>
            <p:nvPicPr>
              <p:cNvPr id="1058" name="pasted-image.pdf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456633" y="940177"/>
                <a:ext cx="1305317" cy="116263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1059" name="Shape 1059"/>
              <p:cNvSpPr/>
              <p:nvPr/>
            </p:nvSpPr>
            <p:spPr>
              <a:xfrm>
                <a:off x="-8949" y="-95793"/>
                <a:ext cx="1790948" cy="118843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>
                  <a:defRPr sz="2600" b="1"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t>TC</a:t>
                </a:r>
              </a:p>
              <a:p>
                <a:pPr algn="l">
                  <a:defRPr sz="2600" b="1"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t>Contract</a:t>
                </a:r>
              </a:p>
            </p:txBody>
          </p:sp>
        </p:grpSp>
      </p:grpSp>
      <p:sp>
        <p:nvSpPr>
          <p:cNvPr id="1062" name="Shape 1062"/>
          <p:cNvSpPr/>
          <p:nvPr/>
        </p:nvSpPr>
        <p:spPr>
          <a:xfrm>
            <a:off x="4956839" y="7355941"/>
            <a:ext cx="939274" cy="1"/>
          </a:xfrm>
          <a:prstGeom prst="line">
            <a:avLst/>
          </a:prstGeom>
          <a:ln w="127000">
            <a:solidFill>
              <a:schemeClr val="accent3">
                <a:hueOff val="-333990"/>
                <a:satOff val="3917"/>
                <a:lumOff val="-6666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063" name="Shape 1063"/>
          <p:cNvSpPr/>
          <p:nvPr/>
        </p:nvSpPr>
        <p:spPr>
          <a:xfrm flipH="1">
            <a:off x="4814564" y="6306436"/>
            <a:ext cx="939274" cy="1"/>
          </a:xfrm>
          <a:prstGeom prst="line">
            <a:avLst/>
          </a:prstGeom>
          <a:ln w="1270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39627"/>
    </mc:Choice>
    <mc:Fallback xmlns="">
      <p:transition advTm="39627"/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3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0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0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6" grpId="1" build="p" bldLvl="5" animBg="1" advAuto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Shape 106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Gas sustainability</a:t>
            </a:r>
          </a:p>
        </p:txBody>
      </p:sp>
      <p:sp>
        <p:nvSpPr>
          <p:cNvPr id="1066" name="Shape 1066"/>
          <p:cNvSpPr>
            <a:spLocks noGrp="1"/>
          </p:cNvSpPr>
          <p:nvPr>
            <p:ph type="body" sz="half" idx="1"/>
          </p:nvPr>
        </p:nvSpPr>
        <p:spPr>
          <a:xfrm>
            <a:off x="88230" y="1819181"/>
            <a:ext cx="12828340" cy="2461444"/>
          </a:xfrm>
          <a:prstGeom prst="rect">
            <a:avLst/>
          </a:prstGeom>
        </p:spPr>
        <p:txBody>
          <a:bodyPr/>
          <a:lstStyle/>
          <a:p>
            <a:pPr marL="674158" lvl="1" indent="-407458" defTabSz="350520">
              <a:spcBef>
                <a:spcPts val="600"/>
              </a:spcBef>
              <a:defRPr sz="3300"/>
            </a:pPr>
            <a:r>
              <a:rPr dirty="0"/>
              <a:t>Informally: service never runs out of gas</a:t>
            </a:r>
          </a:p>
          <a:p>
            <a:pPr marL="674158" lvl="1" indent="-407458" defTabSz="350520">
              <a:spcBef>
                <a:spcPts val="600"/>
              </a:spcBef>
              <a:defRPr sz="3300"/>
            </a:pPr>
            <a:r>
              <a:rPr dirty="0"/>
              <a:t>Formal definition in paper</a:t>
            </a:r>
          </a:p>
          <a:p>
            <a:pPr marL="674158" lvl="1" indent="-407458" defTabSz="350520">
              <a:spcBef>
                <a:spcPts val="600"/>
              </a:spcBef>
              <a:defRPr sz="3300"/>
            </a:pPr>
            <a:r>
              <a:rPr dirty="0"/>
              <a:t>TC requires up-front deposit of gas (ether) from relying contract</a:t>
            </a:r>
          </a:p>
          <a:p>
            <a:pPr marL="674158" lvl="1" indent="-407458" defTabSz="350520">
              <a:spcBef>
                <a:spcPts val="600"/>
              </a:spcBef>
              <a:defRPr sz="3300"/>
            </a:pPr>
            <a:r>
              <a:rPr dirty="0"/>
              <a:t>Formal proof of gas sustainability for TC in paper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3064400" y="6436159"/>
            <a:ext cx="6383216" cy="3127857"/>
            <a:chOff x="2704505" y="5971091"/>
            <a:chExt cx="6383216" cy="3127857"/>
          </a:xfrm>
        </p:grpSpPr>
        <p:grpSp>
          <p:nvGrpSpPr>
            <p:cNvPr id="1091" name="Group 1091"/>
            <p:cNvGrpSpPr/>
            <p:nvPr/>
          </p:nvGrpSpPr>
          <p:grpSpPr>
            <a:xfrm>
              <a:off x="2704505" y="5971091"/>
              <a:ext cx="6383216" cy="3127857"/>
              <a:chOff x="-685867" y="-18975"/>
              <a:chExt cx="6383214" cy="3127856"/>
            </a:xfrm>
          </p:grpSpPr>
          <p:sp>
            <p:nvSpPr>
              <p:cNvPr id="1067" name="Shape 1067"/>
              <p:cNvSpPr/>
              <p:nvPr/>
            </p:nvSpPr>
            <p:spPr>
              <a:xfrm>
                <a:off x="-535476" y="9538"/>
                <a:ext cx="4303160" cy="3099343"/>
              </a:xfrm>
              <a:prstGeom prst="rect">
                <a:avLst/>
              </a:prstGeom>
              <a:solidFill>
                <a:srgbClr val="F5EFB5"/>
              </a:solidFill>
              <a:ln w="38100" cap="flat"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  <a:prstDash val="solid"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1068" name="Shape 1068"/>
              <p:cNvSpPr/>
              <p:nvPr/>
            </p:nvSpPr>
            <p:spPr>
              <a:xfrm>
                <a:off x="2008716" y="195732"/>
                <a:ext cx="3688632" cy="2634449"/>
              </a:xfrm>
              <a:prstGeom prst="roundRect">
                <a:avLst>
                  <a:gd name="adj" fmla="val 15000"/>
                </a:avLst>
              </a:prstGeom>
              <a:solidFill>
                <a:srgbClr val="9FF0EA">
                  <a:alpha val="51029"/>
                </a:srgbClr>
              </a:solidFill>
              <a:ln w="50800" cap="flat">
                <a:solidFill>
                  <a:srgbClr val="000000">
                    <a:alpha val="51029"/>
                  </a:srgbClr>
                </a:solidFill>
                <a:prstDash val="solid"/>
                <a:miter lim="400000"/>
              </a:ln>
              <a:effectLst>
                <a:outerShdw blurRad="38100" dist="25400" dir="5400000" rotWithShape="0">
                  <a:srgbClr val="000000">
                    <a:alpha val="31744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grpSp>
            <p:nvGrpSpPr>
              <p:cNvPr id="1072" name="Group 1072"/>
              <p:cNvGrpSpPr/>
              <p:nvPr/>
            </p:nvGrpSpPr>
            <p:grpSpPr>
              <a:xfrm>
                <a:off x="288573" y="754851"/>
                <a:ext cx="1323595" cy="1608717"/>
                <a:chOff x="-6613" y="-28621"/>
                <a:chExt cx="1323593" cy="1608715"/>
              </a:xfrm>
            </p:grpSpPr>
            <p:sp>
              <p:nvSpPr>
                <p:cNvPr id="1069" name="Shape 1069"/>
                <p:cNvSpPr/>
                <p:nvPr/>
              </p:nvSpPr>
              <p:spPr>
                <a:xfrm>
                  <a:off x="0" y="0"/>
                  <a:ext cx="1310368" cy="1580095"/>
                </a:xfrm>
                <a:prstGeom prst="rect">
                  <a:avLst/>
                </a:prstGeom>
                <a:solidFill>
                  <a:srgbClr val="95FA5A"/>
                </a:solidFill>
                <a:ln w="38100" cap="flat">
                  <a:solidFill>
                    <a:schemeClr val="accent2">
                      <a:hueOff val="-554920"/>
                      <a:satOff val="-21482"/>
                      <a:lumOff val="-6228"/>
                    </a:schemeClr>
                  </a:solidFill>
                  <a:prstDash val="solid"/>
                  <a:miter lim="400000"/>
                </a:ln>
                <a:effectLst>
                  <a:outerShdw blurRad="50800" dist="12700" rotWithShape="0">
                    <a:srgbClr val="000000"/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24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pic>
              <p:nvPicPr>
                <p:cNvPr id="1070" name="pasted-image.pdf"/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tretch>
                  <a:fillRect/>
                </a:stretch>
              </p:blipFill>
              <p:spPr>
                <a:xfrm>
                  <a:off x="337473" y="694835"/>
                  <a:ext cx="964690" cy="859238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sp>
              <p:nvSpPr>
                <p:cNvPr id="1071" name="Shape 1071"/>
                <p:cNvSpPr/>
                <p:nvPr/>
              </p:nvSpPr>
              <p:spPr>
                <a:xfrm>
                  <a:off x="-6614" y="-28622"/>
                  <a:ext cx="1323595" cy="66356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l">
                    <a:defRPr sz="2300" b="1">
                      <a:latin typeface="Courier"/>
                      <a:ea typeface="Courier"/>
                      <a:cs typeface="Courier"/>
                      <a:sym typeface="Courier"/>
                    </a:defRPr>
                  </a:pPr>
                  <a:r>
                    <a:rPr sz="1600"/>
                    <a:t>Flight</a:t>
                  </a:r>
                </a:p>
                <a:p>
                  <a:pPr algn="l">
                    <a:defRPr sz="2300" b="1">
                      <a:latin typeface="Courier"/>
                      <a:ea typeface="Courier"/>
                      <a:cs typeface="Courier"/>
                      <a:sym typeface="Courier"/>
                    </a:defRPr>
                  </a:pPr>
                  <a:r>
                    <a:rPr sz="1600" dirty="0"/>
                    <a:t>Insurance</a:t>
                  </a:r>
                </a:p>
              </p:txBody>
            </p:sp>
          </p:grpSp>
          <p:grpSp>
            <p:nvGrpSpPr>
              <p:cNvPr id="1081" name="Group 1081"/>
              <p:cNvGrpSpPr/>
              <p:nvPr/>
            </p:nvGrpSpPr>
            <p:grpSpPr>
              <a:xfrm>
                <a:off x="4030690" y="963307"/>
                <a:ext cx="1525472" cy="1513092"/>
                <a:chOff x="0" y="0"/>
                <a:chExt cx="1525470" cy="1513091"/>
              </a:xfrm>
            </p:grpSpPr>
            <p:grpSp>
              <p:nvGrpSpPr>
                <p:cNvPr id="1079" name="Group 1079"/>
                <p:cNvGrpSpPr/>
                <p:nvPr/>
              </p:nvGrpSpPr>
              <p:grpSpPr>
                <a:xfrm>
                  <a:off x="-1" y="-1"/>
                  <a:ext cx="1517621" cy="1513093"/>
                  <a:chOff x="0" y="0"/>
                  <a:chExt cx="1517619" cy="1513091"/>
                </a:xfrm>
              </p:grpSpPr>
              <p:pic>
                <p:nvPicPr>
                  <p:cNvPr id="1073" name="image19.png"/>
                  <p:cNvPicPr>
                    <a:picLocks noChangeAspect="1"/>
                  </p:cNvPicPr>
                  <p:nvPr/>
                </p:nvPicPr>
                <p:blipFill>
                  <a:blip r:embed="rId4">
                    <a:extLst/>
                  </a:blip>
                  <a:srcRect b="89692"/>
                  <a:stretch>
                    <a:fillRect/>
                  </a:stretch>
                </p:blipFill>
                <p:spPr>
                  <a:xfrm>
                    <a:off x="10" y="-1"/>
                    <a:ext cx="1517599" cy="163066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pic>
                <p:nvPicPr>
                  <p:cNvPr id="1074" name="image19.png"/>
                  <p:cNvPicPr>
                    <a:picLocks noChangeAspect="1"/>
                  </p:cNvPicPr>
                  <p:nvPr/>
                </p:nvPicPr>
                <p:blipFill>
                  <a:blip r:embed="rId4">
                    <a:extLst/>
                  </a:blip>
                  <a:srcRect b="89692"/>
                  <a:stretch>
                    <a:fillRect/>
                  </a:stretch>
                </p:blipFill>
                <p:spPr>
                  <a:xfrm rot="5399974">
                    <a:off x="-471513" y="471516"/>
                    <a:ext cx="1125766" cy="182733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pic>
                <p:nvPicPr>
                  <p:cNvPr id="1075" name="image19.png"/>
                  <p:cNvPicPr>
                    <a:picLocks noChangeAspect="1"/>
                  </p:cNvPicPr>
                  <p:nvPr/>
                </p:nvPicPr>
                <p:blipFill>
                  <a:blip r:embed="rId4">
                    <a:extLst/>
                  </a:blip>
                  <a:srcRect b="89692"/>
                  <a:stretch>
                    <a:fillRect/>
                  </a:stretch>
                </p:blipFill>
                <p:spPr>
                  <a:xfrm rot="5399974">
                    <a:off x="854108" y="487320"/>
                    <a:ext cx="1125766" cy="201249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pic>
                <p:nvPicPr>
                  <p:cNvPr id="1076" name="image19.png"/>
                  <p:cNvPicPr>
                    <a:picLocks noChangeAspect="1"/>
                  </p:cNvPicPr>
                  <p:nvPr/>
                </p:nvPicPr>
                <p:blipFill>
                  <a:blip r:embed="rId4">
                    <a:extLst/>
                  </a:blip>
                  <a:srcRect b="89692"/>
                  <a:stretch>
                    <a:fillRect/>
                  </a:stretch>
                </p:blipFill>
                <p:spPr>
                  <a:xfrm>
                    <a:off x="10" y="1020956"/>
                    <a:ext cx="1517599" cy="139308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pic>
                <p:nvPicPr>
                  <p:cNvPr id="1077" name="image13.png"/>
                  <p:cNvPicPr>
                    <a:picLocks noChangeAspect="1"/>
                  </p:cNvPicPr>
                  <p:nvPr/>
                </p:nvPicPr>
                <p:blipFill>
                  <a:blip r:embed="rId5">
                    <a:extLst/>
                  </a:blip>
                  <a:stretch>
                    <a:fillRect/>
                  </a:stretch>
                </p:blipFill>
                <p:spPr>
                  <a:xfrm>
                    <a:off x="508174" y="1181039"/>
                    <a:ext cx="501200" cy="332052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sp>
                <p:nvSpPr>
                  <p:cNvPr id="1078" name="Shape 1078"/>
                  <p:cNvSpPr/>
                  <p:nvPr/>
                </p:nvSpPr>
                <p:spPr>
                  <a:xfrm>
                    <a:off x="630057" y="193026"/>
                    <a:ext cx="523942" cy="365822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endParaRPr/>
                  </a:p>
                </p:txBody>
              </p:sp>
            </p:grpSp>
            <p:sp>
              <p:nvSpPr>
                <p:cNvPr id="1080" name="Shape 1080"/>
                <p:cNvSpPr/>
                <p:nvPr/>
              </p:nvSpPr>
              <p:spPr>
                <a:xfrm>
                  <a:off x="953897" y="1135195"/>
                  <a:ext cx="571574" cy="359880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>
                  <a:lvl1pPr>
                    <a:defRPr sz="2400"/>
                  </a:lvl1pPr>
                </a:lstStyle>
                <a:p>
                  <a:r>
                    <a:rPr sz="1800" dirty="0"/>
                    <a:t>SGX</a:t>
                  </a:r>
                </a:p>
              </p:txBody>
            </p:sp>
          </p:grpSp>
          <p:grpSp>
            <p:nvGrpSpPr>
              <p:cNvPr id="1085" name="Group 1085"/>
              <p:cNvGrpSpPr/>
              <p:nvPr/>
            </p:nvGrpSpPr>
            <p:grpSpPr>
              <a:xfrm>
                <a:off x="4188858" y="567530"/>
                <a:ext cx="1132708" cy="1545982"/>
                <a:chOff x="0" y="0"/>
                <a:chExt cx="1132707" cy="1545981"/>
              </a:xfrm>
            </p:grpSpPr>
            <p:sp>
              <p:nvSpPr>
                <p:cNvPr id="1082" name="Shape 1082"/>
                <p:cNvSpPr/>
                <p:nvPr/>
              </p:nvSpPr>
              <p:spPr>
                <a:xfrm>
                  <a:off x="-1" y="559414"/>
                  <a:ext cx="1132709" cy="883077"/>
                </a:xfrm>
                <a:prstGeom prst="rect">
                  <a:avLst/>
                </a:prstGeom>
                <a:solidFill>
                  <a:srgbClr val="FFF2CC"/>
                </a:solidFill>
                <a:ln w="50800" cap="flat">
                  <a:solidFill>
                    <a:srgbClr val="7F6000"/>
                  </a:solidFill>
                  <a:prstDash val="solid"/>
                  <a:round/>
                </a:ln>
                <a:effectLst/>
              </p:spPr>
              <p:txBody>
                <a:bodyPr wrap="square" lIns="65023" tIns="65023" rIns="65023" bIns="65023" numCol="1" anchor="ctr">
                  <a:noAutofit/>
                </a:bodyPr>
                <a:lstStyle/>
                <a:p>
                  <a:pPr defTabSz="1733973">
                    <a:defRPr sz="2600">
                      <a:latin typeface="Arial"/>
                      <a:ea typeface="Arial"/>
                      <a:cs typeface="Arial"/>
                      <a:sym typeface="Arial"/>
                    </a:defRPr>
                  </a:pPr>
                  <a:endParaRPr/>
                </a:p>
              </p:txBody>
            </p:sp>
            <p:sp>
              <p:nvSpPr>
                <p:cNvPr id="1083" name="Shape 1083"/>
                <p:cNvSpPr/>
                <p:nvPr/>
              </p:nvSpPr>
              <p:spPr>
                <a:xfrm>
                  <a:off x="-1" y="455923"/>
                  <a:ext cx="1132709" cy="1090059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a14="http://schemas.microsoft.com/office/mac/drawingml/2011/main" val="1"/>
                  </a:ext>
                </a:extLst>
              </p:spPr>
              <p:txBody>
                <a:bodyPr wrap="square" lIns="130026" tIns="130026" rIns="130026" bIns="130026" numCol="1" anchor="ctr">
                  <a:noAutofit/>
                </a:bodyPr>
                <a:lstStyle/>
                <a:p>
                  <a:pPr defTabSz="1733973">
                    <a:defRPr sz="2500">
                      <a:latin typeface="Droid Sans"/>
                      <a:ea typeface="Droid Sans"/>
                      <a:cs typeface="Droid Sans"/>
                      <a:sym typeface="Droid Sans"/>
                    </a:defRPr>
                  </a:pPr>
                  <a:r>
                    <a:rPr sz="2000" dirty="0"/>
                    <a:t>Town</a:t>
                  </a:r>
                </a:p>
                <a:p>
                  <a:pPr defTabSz="1733973">
                    <a:defRPr sz="2500">
                      <a:latin typeface="Droid Sans"/>
                      <a:ea typeface="Droid Sans"/>
                      <a:cs typeface="Droid Sans"/>
                      <a:sym typeface="Droid Sans"/>
                    </a:defRPr>
                  </a:pPr>
                  <a:r>
                    <a:rPr sz="2000" dirty="0"/>
                    <a:t>Crier</a:t>
                  </a:r>
                </a:p>
              </p:txBody>
            </p:sp>
            <p:pic>
              <p:nvPicPr>
                <p:cNvPr id="1084" name="image30.png"/>
                <p:cNvPicPr>
                  <a:picLocks noChangeAspect="1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281303" y="0"/>
                  <a:ext cx="570105" cy="75812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sp>
            <p:nvSpPr>
              <p:cNvPr id="1086" name="Shape 1086"/>
              <p:cNvSpPr/>
              <p:nvPr/>
            </p:nvSpPr>
            <p:spPr>
              <a:xfrm>
                <a:off x="-685868" y="-18976"/>
                <a:ext cx="2894112" cy="59934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b="1">
                    <a:latin typeface="Palatino"/>
                    <a:ea typeface="Palatino"/>
                    <a:cs typeface="Palatino"/>
                    <a:sym typeface="Palatino"/>
                  </a:defRPr>
                </a:lvl1pPr>
              </a:lstStyle>
              <a:p>
                <a:r>
                  <a:t>Blockchain</a:t>
                </a:r>
              </a:p>
            </p:txBody>
          </p:sp>
          <p:grpSp>
            <p:nvGrpSpPr>
              <p:cNvPr id="1090" name="Group 1090"/>
              <p:cNvGrpSpPr/>
              <p:nvPr/>
            </p:nvGrpSpPr>
            <p:grpSpPr>
              <a:xfrm>
                <a:off x="2203837" y="687511"/>
                <a:ext cx="1521582" cy="1650891"/>
                <a:chOff x="-6613" y="-70795"/>
                <a:chExt cx="1521580" cy="1650889"/>
              </a:xfrm>
            </p:grpSpPr>
            <p:sp>
              <p:nvSpPr>
                <p:cNvPr id="1087" name="Shape 1087"/>
                <p:cNvSpPr/>
                <p:nvPr/>
              </p:nvSpPr>
              <p:spPr>
                <a:xfrm>
                  <a:off x="0" y="0"/>
                  <a:ext cx="1310368" cy="1580095"/>
                </a:xfrm>
                <a:prstGeom prst="rect">
                  <a:avLst/>
                </a:prstGeom>
                <a:solidFill>
                  <a:srgbClr val="95FA5A"/>
                </a:solidFill>
                <a:ln w="38100" cap="flat">
                  <a:solidFill>
                    <a:schemeClr val="accent2">
                      <a:hueOff val="-554920"/>
                      <a:satOff val="-21482"/>
                      <a:lumOff val="-6228"/>
                    </a:schemeClr>
                  </a:solidFill>
                  <a:prstDash val="solid"/>
                  <a:miter lim="400000"/>
                </a:ln>
                <a:effectLst>
                  <a:outerShdw blurRad="50800" dist="12700" rotWithShape="0">
                    <a:srgbClr val="000000"/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24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pic>
              <p:nvPicPr>
                <p:cNvPr id="1088" name="pasted-image.pdf"/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tretch>
                  <a:fillRect/>
                </a:stretch>
              </p:blipFill>
              <p:spPr>
                <a:xfrm>
                  <a:off x="337473" y="694835"/>
                  <a:ext cx="964690" cy="859238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sp>
              <p:nvSpPr>
                <p:cNvPr id="1089" name="Shape 1089"/>
                <p:cNvSpPr/>
                <p:nvPr/>
              </p:nvSpPr>
              <p:spPr>
                <a:xfrm>
                  <a:off x="-6614" y="-70796"/>
                  <a:ext cx="1521581" cy="87830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l">
                    <a:defRPr sz="2200" b="1">
                      <a:latin typeface="Courier"/>
                      <a:ea typeface="Courier"/>
                      <a:cs typeface="Courier"/>
                      <a:sym typeface="Courier"/>
                    </a:defRPr>
                  </a:pPr>
                  <a:r>
                    <a:rPr sz="2000"/>
                    <a:t>TC</a:t>
                  </a:r>
                </a:p>
                <a:p>
                  <a:pPr algn="l">
                    <a:defRPr sz="2200" b="1">
                      <a:latin typeface="Courier"/>
                      <a:ea typeface="Courier"/>
                      <a:cs typeface="Courier"/>
                      <a:sym typeface="Courier"/>
                    </a:defRPr>
                  </a:pPr>
                  <a:r>
                    <a:rPr sz="2000" dirty="0"/>
                    <a:t>Contract</a:t>
                  </a:r>
                </a:p>
              </p:txBody>
            </p:sp>
          </p:grpSp>
        </p:grpSp>
        <p:sp>
          <p:nvSpPr>
            <p:cNvPr id="1092" name="Shape 1092"/>
            <p:cNvSpPr/>
            <p:nvPr/>
          </p:nvSpPr>
          <p:spPr>
            <a:xfrm>
              <a:off x="4956839" y="7941157"/>
              <a:ext cx="939274" cy="1"/>
            </a:xfrm>
            <a:prstGeom prst="line">
              <a:avLst/>
            </a:prstGeom>
            <a:ln w="127000">
              <a:solidFill>
                <a:schemeClr val="accent3">
                  <a:hueOff val="-333990"/>
                  <a:satOff val="3917"/>
                  <a:lumOff val="-6666"/>
                </a:schemeClr>
              </a:solidFill>
              <a:miter lim="400000"/>
              <a:tailEnd type="triangle"/>
            </a:ln>
          </p:spPr>
          <p:txBody>
            <a:bodyPr lIns="50800" tIns="50800" rIns="50800" bIns="50800" anchor="ctr"/>
            <a:lstStyle/>
            <a:p>
              <a:pPr>
                <a:defRPr sz="2400"/>
              </a:pPr>
              <a:endParaRPr/>
            </a:p>
          </p:txBody>
        </p:sp>
        <p:sp>
          <p:nvSpPr>
            <p:cNvPr id="1093" name="Shape 1093"/>
            <p:cNvSpPr/>
            <p:nvPr/>
          </p:nvSpPr>
          <p:spPr>
            <a:xfrm flipH="1">
              <a:off x="4795588" y="7271170"/>
              <a:ext cx="939274" cy="1"/>
            </a:xfrm>
            <a:prstGeom prst="line">
              <a:avLst/>
            </a:prstGeom>
            <a:ln w="127000">
              <a:solidFill>
                <a:schemeClr val="accent2"/>
              </a:solidFill>
              <a:miter lim="400000"/>
              <a:tailEnd type="triangle"/>
            </a:ln>
          </p:spPr>
          <p:txBody>
            <a:bodyPr lIns="50800" tIns="50800" rIns="50800" bIns="50800" anchor="ctr"/>
            <a:lstStyle/>
            <a:p>
              <a:pPr>
                <a:defRPr sz="2400"/>
              </a:pPr>
              <a:endParaRPr/>
            </a:p>
          </p:txBody>
        </p:sp>
      </p:grpSp>
      <p:sp>
        <p:nvSpPr>
          <p:cNvPr id="3" name="Rectangle 2"/>
          <p:cNvSpPr/>
          <p:nvPr/>
        </p:nvSpPr>
        <p:spPr>
          <a:xfrm>
            <a:off x="1760208" y="4466942"/>
            <a:ext cx="8991600" cy="161582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 defTabSz="350520">
              <a:spcBef>
                <a:spcPts val="600"/>
              </a:spcBef>
              <a:defRPr sz="3300"/>
            </a:pPr>
            <a:r>
              <a:rPr lang="en-US" dirty="0"/>
              <a:t>Gas sustainability is a fundamental and general availability property for compound smart contracts!</a:t>
            </a:r>
            <a:endParaRPr lang="en-US" i="1" dirty="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3902"/>
    </mc:Choice>
    <mc:Fallback xmlns="">
      <p:transition advTm="13902"/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6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0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0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0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0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6" grpId="1" build="p" bldLvl="5" animBg="1" advAuto="0"/>
      <p:bldP spid="3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Shape 1095"/>
          <p:cNvSpPr>
            <a:spLocks noGrp="1"/>
          </p:cNvSpPr>
          <p:nvPr>
            <p:ph type="title"/>
          </p:nvPr>
        </p:nvSpPr>
        <p:spPr>
          <a:xfrm>
            <a:off x="952500" y="273718"/>
            <a:ext cx="11099800" cy="1271290"/>
          </a:xfrm>
          <a:prstGeom prst="rect">
            <a:avLst/>
          </a:prstGeom>
        </p:spPr>
        <p:txBody>
          <a:bodyPr/>
          <a:lstStyle/>
          <a:p>
            <a:pPr defTabSz="473201">
              <a:defRPr sz="6480"/>
            </a:pPr>
            <a:r>
              <a:rPr lang="en-US" dirty="0"/>
              <a:t>Challenge of </a:t>
            </a:r>
            <a:r>
              <a:rPr dirty="0"/>
              <a:t>Confidentiality</a:t>
            </a:r>
          </a:p>
        </p:txBody>
      </p:sp>
      <p:sp>
        <p:nvSpPr>
          <p:cNvPr id="1096" name="Shape 1096"/>
          <p:cNvSpPr/>
          <p:nvPr/>
        </p:nvSpPr>
        <p:spPr>
          <a:xfrm>
            <a:off x="4394869" y="2698317"/>
            <a:ext cx="4348930" cy="5068611"/>
          </a:xfrm>
          <a:prstGeom prst="rect">
            <a:avLst/>
          </a:prstGeom>
          <a:solidFill>
            <a:srgbClr val="F5EFB5"/>
          </a:solidFill>
          <a:ln w="38100">
            <a:solidFill>
              <a:schemeClr val="accent2">
                <a:hueOff val="-554920"/>
                <a:satOff val="-21482"/>
                <a:lumOff val="-6228"/>
              </a:schemeClr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grpSp>
        <p:nvGrpSpPr>
          <p:cNvPr id="1100" name="Group 1100"/>
          <p:cNvGrpSpPr/>
          <p:nvPr/>
        </p:nvGrpSpPr>
        <p:grpSpPr>
          <a:xfrm>
            <a:off x="4999815" y="3731066"/>
            <a:ext cx="3005170" cy="3652528"/>
            <a:chOff x="-15015" y="-64983"/>
            <a:chExt cx="3005168" cy="3652527"/>
          </a:xfrm>
        </p:grpSpPr>
        <p:sp>
          <p:nvSpPr>
            <p:cNvPr id="1097" name="Shape 1097"/>
            <p:cNvSpPr/>
            <p:nvPr/>
          </p:nvSpPr>
          <p:spPr>
            <a:xfrm>
              <a:off x="0" y="0"/>
              <a:ext cx="2975139" cy="3587544"/>
            </a:xfrm>
            <a:prstGeom prst="rect">
              <a:avLst/>
            </a:prstGeom>
            <a:solidFill>
              <a:srgbClr val="95FA5A"/>
            </a:solidFill>
            <a:ln w="38100" cap="flat">
              <a:solidFill>
                <a:schemeClr val="accent2">
                  <a:hueOff val="-554920"/>
                  <a:satOff val="-21482"/>
                  <a:lumOff val="-6228"/>
                </a:schemeClr>
              </a:solidFill>
              <a:prstDash val="solid"/>
              <a:miter lim="400000"/>
            </a:ln>
            <a:effectLst>
              <a:outerShdw blurRad="50800" dist="12700" rotWithShape="0">
                <a:srgbClr val="000000"/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pic>
          <p:nvPicPr>
            <p:cNvPr id="1098" name="pasted-image.pd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766221" y="1577596"/>
              <a:ext cx="2190290" cy="195086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099" name="Shape 1099"/>
            <p:cNvSpPr/>
            <p:nvPr/>
          </p:nvSpPr>
          <p:spPr>
            <a:xfrm>
              <a:off x="-15016" y="-64984"/>
              <a:ext cx="3005170" cy="1506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l">
                <a:defRPr sz="4000" b="1">
                  <a:latin typeface="Courier"/>
                  <a:ea typeface="Courier"/>
                  <a:cs typeface="Courier"/>
                  <a:sym typeface="Courier"/>
                </a:defRPr>
              </a:lvl1pPr>
            </a:lstStyle>
            <a:p>
              <a:r>
                <a:t>Smart contract</a:t>
              </a:r>
            </a:p>
          </p:txBody>
        </p:sp>
      </p:grpSp>
      <p:sp>
        <p:nvSpPr>
          <p:cNvPr id="1101" name="Shape 1101"/>
          <p:cNvSpPr/>
          <p:nvPr/>
        </p:nvSpPr>
        <p:spPr>
          <a:xfrm>
            <a:off x="4279903" y="2652698"/>
            <a:ext cx="3020921" cy="7323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800" b="1"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r>
              <a:t>Blockchain</a:t>
            </a:r>
          </a:p>
        </p:txBody>
      </p:sp>
      <p:sp>
        <p:nvSpPr>
          <p:cNvPr id="1102" name="Shape 1102"/>
          <p:cNvSpPr/>
          <p:nvPr/>
        </p:nvSpPr>
        <p:spPr>
          <a:xfrm>
            <a:off x="329663" y="7994427"/>
            <a:ext cx="12479342" cy="1270001"/>
          </a:xfrm>
          <a:prstGeom prst="rect">
            <a:avLst/>
          </a:prstGeom>
          <a:ln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50800" tIns="50800" rIns="50800" bIns="50800" anchor="ctr">
            <a:spAutoFit/>
          </a:bodyPr>
          <a:lstStyle>
            <a:lvl1pPr algn="l">
              <a:defRPr sz="3800" b="1" i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b="0" i="0">
                <a:latin typeface="+mn-lt"/>
              </a:rPr>
              <a:t>How to provide confidentiality for data processed by a smart contract with no confidential state?</a:t>
            </a:r>
          </a:p>
        </p:txBody>
      </p:sp>
      <p:pic>
        <p:nvPicPr>
          <p:cNvPr id="1103" name="image28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flipH="1">
            <a:off x="10066466" y="4284759"/>
            <a:ext cx="1699307" cy="2312539"/>
          </a:xfrm>
          <a:prstGeom prst="rect">
            <a:avLst/>
          </a:prstGeom>
          <a:ln w="12700">
            <a:miter lim="400000"/>
          </a:ln>
        </p:spPr>
      </p:pic>
      <p:pic>
        <p:nvPicPr>
          <p:cNvPr id="1104" name="image31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 rot="3458507">
            <a:off x="8218619" y="3808149"/>
            <a:ext cx="2412184" cy="1978097"/>
          </a:xfrm>
          <a:prstGeom prst="rect">
            <a:avLst/>
          </a:prstGeom>
          <a:ln w="12700">
            <a:miter lim="400000"/>
          </a:ln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93709"/>
    </mc:Choice>
    <mc:Fallback xmlns="">
      <p:transition advTm="93709"/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1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9" presetClass="entr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1000"/>
                                        <p:tgtEl>
                                          <p:spTgt spid="1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02" grpId="1" animBg="1" advAuto="0"/>
      <p:bldP spid="1103" grpId="2" animBg="1" advAuto="0"/>
      <p:bldP spid="1104" grpId="3" animBg="1" advAuto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Shape 531"/>
          <p:cNvSpPr>
            <a:spLocks noGrp="1"/>
          </p:cNvSpPr>
          <p:nvPr>
            <p:ph type="title"/>
          </p:nvPr>
        </p:nvSpPr>
        <p:spPr>
          <a:xfrm>
            <a:off x="0" y="306507"/>
            <a:ext cx="13004800" cy="1622044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defTabSz="455675">
              <a:defRPr sz="6240"/>
            </a:pPr>
            <a:r>
              <a:rPr lang="en-US"/>
              <a:t>Running example: </a:t>
            </a:r>
            <a:br>
              <a:rPr lang="en-US"/>
            </a:br>
            <a:r>
              <a:rPr lang="en-US"/>
              <a:t>Self-enforcing </a:t>
            </a:r>
            <a:r>
              <a:rPr lang="en-US" b="1"/>
              <a:t>flight delay insurance</a:t>
            </a:r>
            <a:endParaRPr dirty="0"/>
          </a:p>
        </p:txBody>
      </p:sp>
      <p:pic>
        <p:nvPicPr>
          <p:cNvPr id="536" name="image1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101821" y="5696533"/>
            <a:ext cx="1922637" cy="2566838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537" name="Shape 537"/>
          <p:cNvSpPr/>
          <p:nvPr/>
        </p:nvSpPr>
        <p:spPr>
          <a:xfrm flipH="1">
            <a:off x="8115430" y="6079207"/>
            <a:ext cx="2105786" cy="1"/>
          </a:xfrm>
          <a:prstGeom prst="line">
            <a:avLst/>
          </a:prstGeom>
          <a:noFill/>
          <a:ln w="254000" cap="flat">
            <a:solidFill>
              <a:srgbClr val="00B050"/>
            </a:solidFill>
            <a:prstDash val="solid"/>
            <a:miter lim="400000"/>
            <a:tailEnd type="triangle" w="med" len="med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>
              <a:defRPr sz="2400"/>
            </a:pPr>
            <a:endParaRPr/>
          </a:p>
        </p:txBody>
      </p:sp>
      <p:pic>
        <p:nvPicPr>
          <p:cNvPr id="541" name="image01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-54562" y="4302777"/>
            <a:ext cx="3850273" cy="2566838"/>
          </a:xfrm>
          <a:prstGeom prst="rect">
            <a:avLst/>
          </a:prstGeom>
          <a:ln w="12700">
            <a:miter lim="400000"/>
          </a:ln>
        </p:spPr>
      </p:pic>
      <p:sp>
        <p:nvSpPr>
          <p:cNvPr id="542" name="Shape 542"/>
          <p:cNvSpPr/>
          <p:nvPr/>
        </p:nvSpPr>
        <p:spPr>
          <a:xfrm>
            <a:off x="587207" y="5121045"/>
            <a:ext cx="3073416" cy="930301"/>
          </a:xfrm>
          <a:prstGeom prst="ellipse">
            <a:avLst/>
          </a:prstGeom>
          <a:ln w="76200">
            <a:solidFill>
              <a:srgbClr val="FF0000"/>
            </a:solidFill>
          </a:ln>
        </p:spPr>
        <p:txBody>
          <a:bodyPr lIns="45719" rIns="45719" anchor="ctr"/>
          <a:lstStyle/>
          <a:p>
            <a:pPr algn="l" defTabSz="914400">
              <a:defRPr sz="14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grpSp>
        <p:nvGrpSpPr>
          <p:cNvPr id="545" name="Group 545"/>
          <p:cNvGrpSpPr/>
          <p:nvPr/>
        </p:nvGrpSpPr>
        <p:grpSpPr>
          <a:xfrm>
            <a:off x="2367961" y="6606562"/>
            <a:ext cx="2105785" cy="944881"/>
            <a:chOff x="0" y="0"/>
            <a:chExt cx="2105783" cy="944880"/>
          </a:xfrm>
        </p:grpSpPr>
        <p:sp>
          <p:nvSpPr>
            <p:cNvPr id="543" name="Shape 543"/>
            <p:cNvSpPr/>
            <p:nvPr/>
          </p:nvSpPr>
          <p:spPr>
            <a:xfrm>
              <a:off x="0" y="897780"/>
              <a:ext cx="2105784" cy="1"/>
            </a:xfrm>
            <a:prstGeom prst="line">
              <a:avLst/>
            </a:prstGeom>
            <a:noFill/>
            <a:ln w="254000" cap="flat">
              <a:solidFill>
                <a:srgbClr val="00B05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544" name="Shape 544"/>
            <p:cNvSpPr/>
            <p:nvPr/>
          </p:nvSpPr>
          <p:spPr>
            <a:xfrm flipV="1">
              <a:off x="103677" y="-1"/>
              <a:ext cx="1" cy="944882"/>
            </a:xfrm>
            <a:prstGeom prst="line">
              <a:avLst/>
            </a:prstGeom>
            <a:noFill/>
            <a:ln w="190500" cap="flat">
              <a:solidFill>
                <a:srgbClr val="00B05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</p:grpSp>
      <p:sp>
        <p:nvSpPr>
          <p:cNvPr id="546" name="Shape 546"/>
          <p:cNvSpPr/>
          <p:nvPr/>
        </p:nvSpPr>
        <p:spPr>
          <a:xfrm>
            <a:off x="8106902" y="7758990"/>
            <a:ext cx="2378143" cy="1"/>
          </a:xfrm>
          <a:prstGeom prst="line">
            <a:avLst/>
          </a:prstGeom>
          <a:noFill/>
          <a:ln w="254000" cap="flat">
            <a:solidFill>
              <a:srgbClr val="00B050"/>
            </a:solidFill>
            <a:prstDash val="solid"/>
            <a:miter lim="400000"/>
            <a:tailEnd type="triangle" w="med" len="med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>
              <a:defRPr sz="2400"/>
            </a:pPr>
            <a:endParaRPr/>
          </a:p>
        </p:txBody>
      </p:sp>
      <p:sp>
        <p:nvSpPr>
          <p:cNvPr id="547" name="Shape 547"/>
          <p:cNvSpPr/>
          <p:nvPr/>
        </p:nvSpPr>
        <p:spPr>
          <a:xfrm>
            <a:off x="8452032" y="6647201"/>
            <a:ext cx="1526929" cy="8636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numCol="1" anchor="ctr">
            <a:spAutoFit/>
          </a:bodyPr>
          <a:lstStyle>
            <a:lvl1pPr>
              <a:defRPr sz="5000" b="1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$100</a:t>
            </a:r>
          </a:p>
        </p:txBody>
      </p:sp>
      <p:sp>
        <p:nvSpPr>
          <p:cNvPr id="2" name="Rounded Rectangular Callout 1"/>
          <p:cNvSpPr/>
          <p:nvPr/>
        </p:nvSpPr>
        <p:spPr>
          <a:xfrm>
            <a:off x="8967925" y="2777803"/>
            <a:ext cx="3742235" cy="2341360"/>
          </a:xfrm>
          <a:prstGeom prst="wedgeRoundRectCallout">
            <a:avLst>
              <a:gd name="adj1" fmla="val 5626"/>
              <a:gd name="adj2" fmla="val 79702"/>
              <a:gd name="adj3" fmla="val 16667"/>
            </a:avLst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rm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Gimme</a:t>
            </a: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a policy for </a:t>
            </a:r>
            <a:r>
              <a:rPr kumimoji="0" lang="en-US" sz="3200" b="1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Flight #1234</a:t>
            </a:r>
            <a:r>
              <a:rPr kumimoji="0" lang="en-US" sz="3200" b="0" i="0" u="none" strike="noStrike" cap="none" spc="0" normalizeH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on </a:t>
            </a:r>
            <a:r>
              <a:rPr kumimoji="0" lang="en-US" sz="3200" b="1" i="0" u="none" strike="noStrike" cap="none" spc="0" normalizeH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17 May </a:t>
            </a:r>
            <a:r>
              <a:rPr kumimoji="0" lang="en-US" sz="3200" b="0" i="0" u="none" strike="noStrike" cap="none" spc="0" normalizeH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for a </a:t>
            </a:r>
            <a:r>
              <a:rPr kumimoji="0" lang="en-US" sz="3200" b="1" i="0" u="none" strike="noStrike" cap="none" spc="0" normalizeH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policy price $1</a:t>
            </a:r>
            <a:r>
              <a:rPr kumimoji="0" lang="en-US" sz="3200" b="0" i="0" u="none" strike="noStrike" cap="none" spc="0" normalizeH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.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grpSp>
        <p:nvGrpSpPr>
          <p:cNvPr id="15" name="Group 535"/>
          <p:cNvGrpSpPr/>
          <p:nvPr/>
        </p:nvGrpSpPr>
        <p:grpSpPr>
          <a:xfrm>
            <a:off x="4374576" y="3613650"/>
            <a:ext cx="3996959" cy="4857964"/>
            <a:chOff x="-19970" y="-86430"/>
            <a:chExt cx="3996958" cy="4857963"/>
          </a:xfrm>
        </p:grpSpPr>
        <p:sp>
          <p:nvSpPr>
            <p:cNvPr id="16" name="Shape 532"/>
            <p:cNvSpPr/>
            <p:nvPr/>
          </p:nvSpPr>
          <p:spPr>
            <a:xfrm>
              <a:off x="0" y="0"/>
              <a:ext cx="3957018" cy="4771534"/>
            </a:xfrm>
            <a:prstGeom prst="rect">
              <a:avLst/>
            </a:prstGeom>
            <a:solidFill>
              <a:srgbClr val="95FA5A"/>
            </a:solidFill>
            <a:ln w="38100" cap="flat">
              <a:solidFill>
                <a:schemeClr val="accent2">
                  <a:hueOff val="-554920"/>
                  <a:satOff val="-21482"/>
                  <a:lumOff val="-6228"/>
                </a:schemeClr>
              </a:solidFill>
              <a:prstDash val="solid"/>
              <a:miter lim="400000"/>
            </a:ln>
            <a:effectLst>
              <a:outerShdw blurRad="50800" dist="12700" rotWithShape="0">
                <a:srgbClr val="000000"/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pic>
          <p:nvPicPr>
            <p:cNvPr id="17" name="pasted-image.pdf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1019095" y="2098247"/>
              <a:ext cx="2913147" cy="25947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8" name="Shape 534"/>
            <p:cNvSpPr/>
            <p:nvPr/>
          </p:nvSpPr>
          <p:spPr>
            <a:xfrm>
              <a:off x="-19971" y="-86431"/>
              <a:ext cx="3996959" cy="20038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>
                <a:defRPr sz="5500" b="1"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dirty="0"/>
                <a:t>Flight</a:t>
              </a:r>
            </a:p>
            <a:p>
              <a:pPr algn="l">
                <a:defRPr sz="5500" b="1">
                  <a:latin typeface="Courier"/>
                  <a:ea typeface="Courier"/>
                  <a:cs typeface="Courier"/>
                  <a:sym typeface="Courier"/>
                </a:defRPr>
              </a:pPr>
              <a:r>
                <a:t>Insurance</a:t>
              </a:r>
            </a:p>
          </p:txBody>
        </p:sp>
      </p:grpSp>
      <p:sp>
        <p:nvSpPr>
          <p:cNvPr id="19" name="Shape 1123"/>
          <p:cNvSpPr/>
          <p:nvPr/>
        </p:nvSpPr>
        <p:spPr>
          <a:xfrm rot="2811874">
            <a:off x="7653032" y="2321374"/>
            <a:ext cx="2500171" cy="1270001"/>
          </a:xfrm>
          <a:prstGeom prst="rightArrow">
            <a:avLst>
              <a:gd name="adj1" fmla="val 41010"/>
              <a:gd name="adj2" fmla="val 74082"/>
            </a:avLst>
          </a:prstGeom>
          <a:blipFill>
            <a:blip r:embed="rId6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5101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 advAuto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" name="Shape 1127"/>
          <p:cNvSpPr>
            <a:spLocks noGrp="1"/>
          </p:cNvSpPr>
          <p:nvPr>
            <p:ph type="title"/>
          </p:nvPr>
        </p:nvSpPr>
        <p:spPr>
          <a:xfrm>
            <a:off x="324026" y="235765"/>
            <a:ext cx="11099801" cy="2159001"/>
          </a:xfrm>
          <a:prstGeom prst="rect">
            <a:avLst/>
          </a:prstGeom>
        </p:spPr>
        <p:txBody>
          <a:bodyPr/>
          <a:lstStyle>
            <a:lvl1pPr algn="l" defTabSz="490727">
              <a:defRPr sz="6719"/>
            </a:lvl1pPr>
          </a:lstStyle>
          <a:p>
            <a:r>
              <a:t>Idea: Leverage enclave confidentiality </a:t>
            </a:r>
          </a:p>
        </p:txBody>
      </p:sp>
      <p:grpSp>
        <p:nvGrpSpPr>
          <p:cNvPr id="1153" name="Group 1153"/>
          <p:cNvGrpSpPr/>
          <p:nvPr/>
        </p:nvGrpSpPr>
        <p:grpSpPr>
          <a:xfrm>
            <a:off x="4250463" y="2688522"/>
            <a:ext cx="8771327" cy="4786264"/>
            <a:chOff x="0" y="0"/>
            <a:chExt cx="8771325" cy="4786263"/>
          </a:xfrm>
        </p:grpSpPr>
        <p:sp>
          <p:nvSpPr>
            <p:cNvPr id="1128" name="Shape 1128"/>
            <p:cNvSpPr/>
            <p:nvPr/>
          </p:nvSpPr>
          <p:spPr>
            <a:xfrm>
              <a:off x="0" y="14685"/>
              <a:ext cx="5800521" cy="4771579"/>
            </a:xfrm>
            <a:prstGeom prst="rect">
              <a:avLst/>
            </a:prstGeom>
            <a:solidFill>
              <a:srgbClr val="F5EFB5"/>
            </a:solidFill>
            <a:ln w="38100" cap="flat">
              <a:solidFill>
                <a:schemeClr val="accent2">
                  <a:hueOff val="-554920"/>
                  <a:satOff val="-21482"/>
                  <a:lumOff val="-6228"/>
                </a:schemeClr>
              </a:solidFill>
              <a:prstDash val="solid"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1129" name="Shape 1129"/>
            <p:cNvSpPr/>
            <p:nvPr/>
          </p:nvSpPr>
          <p:spPr>
            <a:xfrm>
              <a:off x="3092510" y="301339"/>
              <a:ext cx="5678816" cy="4055854"/>
            </a:xfrm>
            <a:prstGeom prst="roundRect">
              <a:avLst>
                <a:gd name="adj" fmla="val 15000"/>
              </a:avLst>
            </a:prstGeom>
            <a:solidFill>
              <a:srgbClr val="9FF0EA">
                <a:alpha val="51029"/>
              </a:srgbClr>
            </a:solidFill>
            <a:ln w="50800" cap="flat">
              <a:solidFill>
                <a:srgbClr val="000000">
                  <a:alpha val="51029"/>
                </a:srgbClr>
              </a:solidFill>
              <a:prstDash val="solid"/>
              <a:miter lim="400000"/>
            </a:ln>
            <a:effectLst>
              <a:outerShdw blurRad="38100" dist="25400" dir="5400000" rotWithShape="0">
                <a:srgbClr val="000000">
                  <a:alpha val="31744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grpSp>
          <p:nvGrpSpPr>
            <p:cNvPr id="1133" name="Group 1133"/>
            <p:cNvGrpSpPr/>
            <p:nvPr/>
          </p:nvGrpSpPr>
          <p:grpSpPr>
            <a:xfrm>
              <a:off x="444272" y="1162128"/>
              <a:ext cx="2037733" cy="2476692"/>
              <a:chOff x="-10181" y="-44063"/>
              <a:chExt cx="2037732" cy="2476691"/>
            </a:xfrm>
          </p:grpSpPr>
          <p:sp>
            <p:nvSpPr>
              <p:cNvPr id="1130" name="Shape 1130"/>
              <p:cNvSpPr/>
              <p:nvPr/>
            </p:nvSpPr>
            <p:spPr>
              <a:xfrm>
                <a:off x="0" y="0"/>
                <a:ext cx="2017371" cy="2432628"/>
              </a:xfrm>
              <a:prstGeom prst="rect">
                <a:avLst/>
              </a:prstGeom>
              <a:solidFill>
                <a:srgbClr val="95FA5A"/>
              </a:solidFill>
              <a:ln w="38100" cap="flat"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  <a:prstDash val="solid"/>
                <a:miter lim="400000"/>
              </a:ln>
              <a:effectLst>
                <a:outerShdw blurRad="50800" dist="12700" rotWithShape="0">
                  <a:srgbClr val="000000"/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pic>
            <p:nvPicPr>
              <p:cNvPr id="1131" name="pasted-image.pdf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519556" y="1069730"/>
                <a:ext cx="1485183" cy="132283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1132" name="Shape 1132"/>
              <p:cNvSpPr/>
              <p:nvPr/>
            </p:nvSpPr>
            <p:spPr>
              <a:xfrm>
                <a:off x="-10182" y="-44064"/>
                <a:ext cx="2037734" cy="10215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>
                  <a:defRPr sz="2300" b="1"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t>Flight</a:t>
                </a:r>
              </a:p>
              <a:p>
                <a:pPr algn="l">
                  <a:defRPr sz="2300" b="1"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t>Insurance</a:t>
                </a:r>
              </a:p>
            </p:txBody>
          </p:sp>
        </p:grpSp>
        <p:grpSp>
          <p:nvGrpSpPr>
            <p:cNvPr id="1142" name="Group 1142"/>
            <p:cNvGrpSpPr/>
            <p:nvPr/>
          </p:nvGrpSpPr>
          <p:grpSpPr>
            <a:xfrm>
              <a:off x="6205432" y="1483055"/>
              <a:ext cx="2348533" cy="2301738"/>
              <a:chOff x="0" y="0"/>
              <a:chExt cx="2348531" cy="2301736"/>
            </a:xfrm>
          </p:grpSpPr>
          <p:grpSp>
            <p:nvGrpSpPr>
              <p:cNvPr id="1140" name="Group 1140"/>
              <p:cNvGrpSpPr/>
              <p:nvPr/>
            </p:nvGrpSpPr>
            <p:grpSpPr>
              <a:xfrm>
                <a:off x="-1" y="-1"/>
                <a:ext cx="2298499" cy="2291641"/>
                <a:chOff x="0" y="-1"/>
                <a:chExt cx="2298497" cy="2291639"/>
              </a:xfrm>
            </p:grpSpPr>
            <p:pic>
              <p:nvPicPr>
                <p:cNvPr id="1134" name="image19.png"/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rcRect b="89692"/>
                <a:stretch>
                  <a:fillRect/>
                </a:stretch>
              </p:blipFill>
              <p:spPr>
                <a:xfrm>
                  <a:off x="15" y="-1"/>
                  <a:ext cx="2298466" cy="24697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1135" name="image19.png"/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rcRect b="89692"/>
                <a:stretch>
                  <a:fillRect/>
                </a:stretch>
              </p:blipFill>
              <p:spPr>
                <a:xfrm rot="5399974">
                  <a:off x="-714126" y="714130"/>
                  <a:ext cx="1705019" cy="276757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1136" name="image19.png"/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rcRect b="89692"/>
                <a:stretch>
                  <a:fillRect/>
                </a:stretch>
              </p:blipFill>
              <p:spPr>
                <a:xfrm rot="5399974">
                  <a:off x="1293582" y="738067"/>
                  <a:ext cx="1705019" cy="304799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1137" name="image19.png"/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rcRect b="89692"/>
                <a:stretch>
                  <a:fillRect/>
                </a:stretch>
              </p:blipFill>
              <p:spPr>
                <a:xfrm>
                  <a:off x="15" y="1546280"/>
                  <a:ext cx="2298466" cy="210988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1138" name="image13.png"/>
                <p:cNvPicPr>
                  <a:picLocks noChangeAspect="1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769651" y="1788733"/>
                  <a:ext cx="759088" cy="50290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sp>
              <p:nvSpPr>
                <p:cNvPr id="1139" name="Shape 1139"/>
                <p:cNvSpPr/>
                <p:nvPr/>
              </p:nvSpPr>
              <p:spPr>
                <a:xfrm>
                  <a:off x="954247" y="292347"/>
                  <a:ext cx="793532" cy="55405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endParaRPr/>
                </a:p>
              </p:txBody>
            </p:sp>
          </p:grpSp>
          <p:sp>
            <p:nvSpPr>
              <p:cNvPr id="1141" name="Shape 1141"/>
              <p:cNvSpPr/>
              <p:nvPr/>
            </p:nvSpPr>
            <p:spPr>
              <a:xfrm>
                <a:off x="1468569" y="1747685"/>
                <a:ext cx="879963" cy="55405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2400"/>
                </a:lvl1pPr>
              </a:lstStyle>
              <a:p>
                <a:r>
                  <a:t>SGX</a:t>
                </a:r>
              </a:p>
            </p:txBody>
          </p:sp>
        </p:grpSp>
        <p:grpSp>
          <p:nvGrpSpPr>
            <p:cNvPr id="1146" name="Group 1146"/>
            <p:cNvGrpSpPr/>
            <p:nvPr/>
          </p:nvGrpSpPr>
          <p:grpSpPr>
            <a:xfrm>
              <a:off x="6448938" y="873739"/>
              <a:ext cx="1743855" cy="2380110"/>
              <a:chOff x="0" y="0"/>
              <a:chExt cx="1743854" cy="2380108"/>
            </a:xfrm>
          </p:grpSpPr>
          <p:sp>
            <p:nvSpPr>
              <p:cNvPr id="1143" name="Shape 1143"/>
              <p:cNvSpPr/>
              <p:nvPr/>
            </p:nvSpPr>
            <p:spPr>
              <a:xfrm>
                <a:off x="-1" y="861244"/>
                <a:ext cx="1743856" cy="1359536"/>
              </a:xfrm>
              <a:prstGeom prst="rect">
                <a:avLst/>
              </a:prstGeom>
              <a:solidFill>
                <a:srgbClr val="FFF2CC"/>
              </a:solidFill>
              <a:ln w="50800" cap="flat">
                <a:solidFill>
                  <a:srgbClr val="7F6000"/>
                </a:solidFill>
                <a:prstDash val="solid"/>
                <a:round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defTabSz="1733973">
                  <a:defRPr sz="2600"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1144" name="Shape 1144"/>
              <p:cNvSpPr/>
              <p:nvPr/>
            </p:nvSpPr>
            <p:spPr>
              <a:xfrm>
                <a:off x="-1" y="701915"/>
                <a:ext cx="1743856" cy="167819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130026" tIns="130026" rIns="130026" bIns="130026" numCol="1" anchor="ctr">
                <a:noAutofit/>
              </a:bodyPr>
              <a:lstStyle/>
              <a:p>
                <a:pPr defTabSz="1733973">
                  <a:defRPr>
                    <a:latin typeface="Droid Sans"/>
                    <a:ea typeface="Droid Sans"/>
                    <a:cs typeface="Droid Sans"/>
                    <a:sym typeface="Droid Sans"/>
                  </a:defRPr>
                </a:pPr>
                <a:r>
                  <a:t>Town</a:t>
                </a:r>
              </a:p>
              <a:p>
                <a:pPr defTabSz="1733973">
                  <a:defRPr>
                    <a:latin typeface="Droid Sans"/>
                    <a:ea typeface="Droid Sans"/>
                    <a:cs typeface="Droid Sans"/>
                    <a:sym typeface="Droid Sans"/>
                  </a:defRPr>
                </a:pPr>
                <a:r>
                  <a:t>Crier</a:t>
                </a:r>
              </a:p>
            </p:txBody>
          </p:sp>
          <p:pic>
            <p:nvPicPr>
              <p:cNvPr id="1145" name="image30.png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433079" y="0"/>
                <a:ext cx="877702" cy="116716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1147" name="Shape 1147"/>
            <p:cNvSpPr/>
            <p:nvPr/>
          </p:nvSpPr>
          <p:spPr>
            <a:xfrm>
              <a:off x="171073" y="0"/>
              <a:ext cx="2816653" cy="8618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1">
                  <a:latin typeface="Palatino"/>
                  <a:ea typeface="Palatino"/>
                  <a:cs typeface="Palatino"/>
                  <a:sym typeface="Palatino"/>
                </a:defRPr>
              </a:lvl1pPr>
            </a:lstStyle>
            <a:p>
              <a:r>
                <a:t>Blockchain</a:t>
              </a:r>
            </a:p>
          </p:txBody>
        </p:sp>
        <p:grpSp>
          <p:nvGrpSpPr>
            <p:cNvPr id="1151" name="Group 1151"/>
            <p:cNvGrpSpPr/>
            <p:nvPr/>
          </p:nvGrpSpPr>
          <p:grpSpPr>
            <a:xfrm>
              <a:off x="3392908" y="1058455"/>
              <a:ext cx="2037734" cy="2541621"/>
              <a:chOff x="-10181" y="-108992"/>
              <a:chExt cx="2037732" cy="2541619"/>
            </a:xfrm>
          </p:grpSpPr>
          <p:sp>
            <p:nvSpPr>
              <p:cNvPr id="1148" name="Shape 1148"/>
              <p:cNvSpPr/>
              <p:nvPr/>
            </p:nvSpPr>
            <p:spPr>
              <a:xfrm>
                <a:off x="0" y="0"/>
                <a:ext cx="2017371" cy="2432628"/>
              </a:xfrm>
              <a:prstGeom prst="rect">
                <a:avLst/>
              </a:prstGeom>
              <a:solidFill>
                <a:srgbClr val="95FA5A"/>
              </a:solidFill>
              <a:ln w="38100" cap="flat"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  <a:prstDash val="solid"/>
                <a:miter lim="400000"/>
              </a:ln>
              <a:effectLst>
                <a:outerShdw blurRad="50800" dist="12700" rotWithShape="0">
                  <a:srgbClr val="000000"/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pic>
            <p:nvPicPr>
              <p:cNvPr id="1149" name="pasted-image.pdf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519556" y="1069730"/>
                <a:ext cx="1485183" cy="132283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1150" name="Shape 1150"/>
              <p:cNvSpPr/>
              <p:nvPr/>
            </p:nvSpPr>
            <p:spPr>
              <a:xfrm>
                <a:off x="-10182" y="-108993"/>
                <a:ext cx="2037734" cy="135219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>
                  <a:defRPr sz="2600" b="1"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t>TC</a:t>
                </a:r>
              </a:p>
              <a:p>
                <a:pPr algn="l">
                  <a:defRPr sz="2600" b="1"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t>Contract</a:t>
                </a:r>
              </a:p>
            </p:txBody>
          </p:sp>
        </p:grpSp>
        <p:sp>
          <p:nvSpPr>
            <p:cNvPr id="1152" name="Shape 1152"/>
            <p:cNvSpPr/>
            <p:nvPr/>
          </p:nvSpPr>
          <p:spPr>
            <a:xfrm>
              <a:off x="2302754" y="1956848"/>
              <a:ext cx="1195012" cy="744836"/>
            </a:xfrm>
            <a:prstGeom prst="leftRightArrow">
              <a:avLst>
                <a:gd name="adj1" fmla="val 32000"/>
                <a:gd name="adj2" fmla="val 64176"/>
              </a:avLst>
            </a:prstGeom>
            <a:blipFill rotWithShape="1">
              <a:blip r:embed="rId6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50800" dist="127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1154" name="Shape 1154"/>
          <p:cNvSpPr/>
          <p:nvPr/>
        </p:nvSpPr>
        <p:spPr>
          <a:xfrm>
            <a:off x="8912408" y="4589962"/>
            <a:ext cx="1397001" cy="732303"/>
          </a:xfrm>
          <a:prstGeom prst="leftRightArrow">
            <a:avLst>
              <a:gd name="adj1" fmla="val 32000"/>
              <a:gd name="adj2" fmla="val 76307"/>
            </a:avLst>
          </a:prstGeom>
          <a:blipFill>
            <a:blip r:embed="rId6"/>
          </a:blipFill>
          <a:ln w="12700"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155" name="image12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13981" y="4469681"/>
            <a:ext cx="1922637" cy="256683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159" name="Group 1159"/>
          <p:cNvGrpSpPr/>
          <p:nvPr/>
        </p:nvGrpSpPr>
        <p:grpSpPr>
          <a:xfrm>
            <a:off x="5632277" y="1167856"/>
            <a:ext cx="7379715" cy="3612286"/>
            <a:chOff x="0" y="0"/>
            <a:chExt cx="7379714" cy="3612285"/>
          </a:xfrm>
        </p:grpSpPr>
        <p:sp>
          <p:nvSpPr>
            <p:cNvPr id="1156" name="Shape 1156"/>
            <p:cNvSpPr/>
            <p:nvPr/>
          </p:nvSpPr>
          <p:spPr>
            <a:xfrm>
              <a:off x="0" y="2039975"/>
              <a:ext cx="5110960" cy="15723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8440" extrusionOk="0">
                  <a:moveTo>
                    <a:pt x="21600" y="18440"/>
                  </a:moveTo>
                  <a:cubicBezTo>
                    <a:pt x="20288" y="14011"/>
                    <a:pt x="18858" y="10314"/>
                    <a:pt x="17342" y="7432"/>
                  </a:cubicBezTo>
                  <a:cubicBezTo>
                    <a:pt x="11771" y="-3160"/>
                    <a:pt x="5433" y="-2399"/>
                    <a:pt x="0" y="9513"/>
                  </a:cubicBezTo>
                </a:path>
              </a:pathLst>
            </a:custGeom>
            <a:noFill/>
            <a:ln w="1270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1157" name="Shape 1157"/>
            <p:cNvSpPr/>
            <p:nvPr/>
          </p:nvSpPr>
          <p:spPr>
            <a:xfrm flipV="1">
              <a:off x="4138322" y="1001676"/>
              <a:ext cx="707173" cy="166656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1158" name="Shape 1158"/>
            <p:cNvSpPr/>
            <p:nvPr/>
          </p:nvSpPr>
          <p:spPr>
            <a:xfrm>
              <a:off x="3810518" y="0"/>
              <a:ext cx="3569197" cy="1193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b="1"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Flight delayed /</a:t>
              </a:r>
            </a:p>
            <a:p>
              <a:pPr>
                <a:defRPr b="1"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not delayed</a:t>
              </a:r>
            </a:p>
          </p:txBody>
        </p:sp>
      </p:grpSp>
      <p:sp>
        <p:nvSpPr>
          <p:cNvPr id="1160" name="Shape 1160"/>
          <p:cNvSpPr>
            <a:spLocks noGrp="1"/>
          </p:cNvSpPr>
          <p:nvPr>
            <p:ph type="body" sz="quarter" idx="1"/>
          </p:nvPr>
        </p:nvSpPr>
        <p:spPr>
          <a:xfrm>
            <a:off x="402125" y="7421070"/>
            <a:ext cx="12200550" cy="1661131"/>
          </a:xfrm>
          <a:prstGeom prst="rect">
            <a:avLst/>
          </a:prstGeom>
        </p:spPr>
        <p:txBody>
          <a:bodyPr/>
          <a:lstStyle/>
          <a:p>
            <a:pPr marL="262254" indent="-262254" defTabSz="344677">
              <a:spcBef>
                <a:spcPts val="500"/>
              </a:spcBef>
              <a:defRPr sz="3244"/>
            </a:pPr>
            <a:r>
              <a:rPr dirty="0"/>
              <a:t>Private datagram!</a:t>
            </a:r>
          </a:p>
          <a:p>
            <a:pPr marL="262254" indent="-262254" defTabSz="344677">
              <a:spcBef>
                <a:spcPts val="500"/>
              </a:spcBef>
              <a:defRPr sz="3244"/>
            </a:pPr>
            <a:r>
              <a:rPr dirty="0"/>
              <a:t>Additional steps needed</a:t>
            </a:r>
          </a:p>
          <a:p>
            <a:pPr marL="590073" lvl="1" indent="-327818" defTabSz="344677">
              <a:spcBef>
                <a:spcPts val="500"/>
              </a:spcBef>
              <a:defRPr sz="2655"/>
            </a:pPr>
            <a:r>
              <a:rPr dirty="0"/>
              <a:t>E.g., delay response / payment to noise timing side-channel</a:t>
            </a:r>
          </a:p>
        </p:txBody>
      </p:sp>
      <p:grpSp>
        <p:nvGrpSpPr>
          <p:cNvPr id="1163" name="Group 1163"/>
          <p:cNvGrpSpPr/>
          <p:nvPr/>
        </p:nvGrpSpPr>
        <p:grpSpPr>
          <a:xfrm>
            <a:off x="1350944" y="5236081"/>
            <a:ext cx="3591713" cy="720709"/>
            <a:chOff x="0" y="0"/>
            <a:chExt cx="3591712" cy="720708"/>
          </a:xfrm>
        </p:grpSpPr>
        <p:sp>
          <p:nvSpPr>
            <p:cNvPr id="1161" name="Shape 1161"/>
            <p:cNvSpPr/>
            <p:nvPr/>
          </p:nvSpPr>
          <p:spPr>
            <a:xfrm flipH="1" flipV="1">
              <a:off x="0" y="720708"/>
              <a:ext cx="3591713" cy="1"/>
            </a:xfrm>
            <a:prstGeom prst="line">
              <a:avLst/>
            </a:prstGeom>
            <a:noFill/>
            <a:ln w="1270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1162" name="Shape 1162"/>
            <p:cNvSpPr/>
            <p:nvPr/>
          </p:nvSpPr>
          <p:spPr>
            <a:xfrm>
              <a:off x="1357297" y="0"/>
              <a:ext cx="877119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1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$$$</a:t>
              </a:r>
            </a:p>
          </p:txBody>
        </p:sp>
      </p:grpSp>
      <p:grpSp>
        <p:nvGrpSpPr>
          <p:cNvPr id="1167" name="Group 1167"/>
          <p:cNvGrpSpPr/>
          <p:nvPr/>
        </p:nvGrpSpPr>
        <p:grpSpPr>
          <a:xfrm>
            <a:off x="1281909" y="4267385"/>
            <a:ext cx="9674808" cy="1001498"/>
            <a:chOff x="785574" y="511421"/>
            <a:chExt cx="9674805" cy="1001496"/>
          </a:xfrm>
        </p:grpSpPr>
        <p:sp>
          <p:nvSpPr>
            <p:cNvPr id="1164" name="Shape 1164"/>
            <p:cNvSpPr/>
            <p:nvPr/>
          </p:nvSpPr>
          <p:spPr>
            <a:xfrm>
              <a:off x="785574" y="905579"/>
              <a:ext cx="9674805" cy="607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469" extrusionOk="0">
                  <a:moveTo>
                    <a:pt x="0" y="19469"/>
                  </a:moveTo>
                  <a:cubicBezTo>
                    <a:pt x="1092" y="15589"/>
                    <a:pt x="2211" y="12291"/>
                    <a:pt x="3349" y="9593"/>
                  </a:cubicBezTo>
                  <a:cubicBezTo>
                    <a:pt x="7684" y="-679"/>
                    <a:pt x="12216" y="-2131"/>
                    <a:pt x="16675" y="2537"/>
                  </a:cubicBezTo>
                  <a:cubicBezTo>
                    <a:pt x="18333" y="4273"/>
                    <a:pt x="19977" y="6849"/>
                    <a:pt x="21600" y="10254"/>
                  </a:cubicBezTo>
                </a:path>
              </a:pathLst>
            </a:custGeom>
            <a:noFill/>
            <a:ln w="1270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1166" name="Shape 1166"/>
            <p:cNvSpPr/>
            <p:nvPr/>
          </p:nvSpPr>
          <p:spPr>
            <a:xfrm flipH="1" flipV="1">
              <a:off x="2186256" y="511421"/>
              <a:ext cx="281501" cy="637188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6674" y="3764419"/>
            <a:ext cx="32385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418230"/>
      </p:ext>
    </p:extLst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1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1000"/>
                                        <p:tgtEl>
                                          <p:spTgt spid="1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1000"/>
                                        <p:tgtEl>
                                          <p:spTgt spid="1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1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9" grpId="0" animBg="1" advAuto="0"/>
      <p:bldP spid="1160" grpId="0" animBg="1" advAuto="0"/>
      <p:bldP spid="1163" grpId="0" animBg="1" advAuto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Shape 531"/>
          <p:cNvSpPr>
            <a:spLocks noGrp="1"/>
          </p:cNvSpPr>
          <p:nvPr>
            <p:ph type="title"/>
          </p:nvPr>
        </p:nvSpPr>
        <p:spPr>
          <a:xfrm>
            <a:off x="0" y="105339"/>
            <a:ext cx="13004800" cy="1622044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defTabSz="455675">
              <a:defRPr sz="6240"/>
            </a:pPr>
            <a:r>
              <a:rPr dirty="0"/>
              <a:t>Running example: </a:t>
            </a:r>
          </a:p>
          <a:p>
            <a:pPr defTabSz="455675">
              <a:defRPr sz="6240"/>
            </a:pPr>
            <a:r>
              <a:rPr dirty="0"/>
              <a:t>Self-enforcing </a:t>
            </a:r>
            <a:r>
              <a:rPr lang="en-US" b="1" dirty="0"/>
              <a:t>flight delay </a:t>
            </a:r>
            <a:r>
              <a:rPr b="1" dirty="0"/>
              <a:t>insurance</a:t>
            </a:r>
          </a:p>
        </p:txBody>
      </p:sp>
      <p:pic>
        <p:nvPicPr>
          <p:cNvPr id="536" name="image12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101821" y="5696533"/>
            <a:ext cx="1922637" cy="2566838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537" name="Shape 537"/>
          <p:cNvSpPr/>
          <p:nvPr/>
        </p:nvSpPr>
        <p:spPr>
          <a:xfrm flipH="1">
            <a:off x="8115430" y="6079207"/>
            <a:ext cx="2105786" cy="1"/>
          </a:xfrm>
          <a:prstGeom prst="line">
            <a:avLst/>
          </a:prstGeom>
          <a:noFill/>
          <a:ln w="254000" cap="flat">
            <a:solidFill>
              <a:srgbClr val="00B050"/>
            </a:solidFill>
            <a:prstDash val="solid"/>
            <a:miter lim="400000"/>
            <a:tailEnd type="triangle" w="med" len="med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>
              <a:defRPr sz="2400"/>
            </a:pPr>
            <a:endParaRPr/>
          </a:p>
        </p:txBody>
      </p:sp>
      <p:grpSp>
        <p:nvGrpSpPr>
          <p:cNvPr id="8" name="Group 7"/>
          <p:cNvGrpSpPr/>
          <p:nvPr/>
        </p:nvGrpSpPr>
        <p:grpSpPr>
          <a:xfrm>
            <a:off x="8106902" y="6647201"/>
            <a:ext cx="2378143" cy="1111790"/>
            <a:chOff x="8106902" y="6647201"/>
            <a:chExt cx="2378143" cy="1111790"/>
          </a:xfrm>
        </p:grpSpPr>
        <p:sp>
          <p:nvSpPr>
            <p:cNvPr id="546" name="Shape 546"/>
            <p:cNvSpPr/>
            <p:nvPr/>
          </p:nvSpPr>
          <p:spPr>
            <a:xfrm>
              <a:off x="8106902" y="7758990"/>
              <a:ext cx="2378143" cy="1"/>
            </a:xfrm>
            <a:prstGeom prst="line">
              <a:avLst/>
            </a:prstGeom>
            <a:noFill/>
            <a:ln w="254000" cap="flat">
              <a:solidFill>
                <a:srgbClr val="00B05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547" name="Shape 547"/>
            <p:cNvSpPr/>
            <p:nvPr/>
          </p:nvSpPr>
          <p:spPr>
            <a:xfrm>
              <a:off x="8452032" y="6647201"/>
              <a:ext cx="1526929" cy="86360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5000" b="1">
                  <a:solidFill>
                    <a:schemeClr val="accent5">
                      <a:hueOff val="-444211"/>
                      <a:satOff val="-14915"/>
                      <a:lumOff val="22857"/>
                    </a:schemeClr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$100</a:t>
              </a:r>
            </a:p>
          </p:txBody>
        </p:sp>
      </p:grpSp>
      <p:sp>
        <p:nvSpPr>
          <p:cNvPr id="2" name="Rounded Rectangular Callout 1"/>
          <p:cNvSpPr/>
          <p:nvPr/>
        </p:nvSpPr>
        <p:spPr>
          <a:xfrm>
            <a:off x="8967925" y="2777803"/>
            <a:ext cx="3742235" cy="2341360"/>
          </a:xfrm>
          <a:prstGeom prst="wedgeRoundRectCallout">
            <a:avLst>
              <a:gd name="adj1" fmla="val 5626"/>
              <a:gd name="adj2" fmla="val 79702"/>
              <a:gd name="adj3" fmla="val 16667"/>
            </a:avLst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rm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Gimme</a:t>
            </a: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a policy for </a:t>
            </a:r>
            <a:r>
              <a:rPr kumimoji="0" lang="en-US" sz="3200" b="1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Flight #1234</a:t>
            </a:r>
            <a:r>
              <a:rPr kumimoji="0" lang="en-US" sz="3200" b="0" i="0" u="none" strike="noStrike" cap="none" spc="0" normalizeH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on </a:t>
            </a:r>
            <a:r>
              <a:rPr kumimoji="0" lang="en-US" sz="3200" b="1" i="0" u="none" strike="noStrike" cap="none" spc="0" normalizeH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17 May </a:t>
            </a:r>
            <a:r>
              <a:rPr kumimoji="0" lang="en-US" sz="3200" b="0" i="0" u="none" strike="noStrike" cap="none" spc="0" normalizeH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for a </a:t>
            </a:r>
            <a:r>
              <a:rPr kumimoji="0" lang="en-US" sz="3200" b="1" i="0" u="none" strike="noStrike" cap="none" spc="0" normalizeH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policy price $1</a:t>
            </a:r>
            <a:r>
              <a:rPr kumimoji="0" lang="en-US" sz="3200" b="0" i="0" u="none" strike="noStrike" cap="none" spc="0" normalizeH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.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44992" y="4286214"/>
            <a:ext cx="4070438" cy="3977157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0" y="2278962"/>
            <a:ext cx="4528308" cy="3248666"/>
            <a:chOff x="0" y="2278962"/>
            <a:chExt cx="4528308" cy="3248666"/>
          </a:xfrm>
        </p:grpSpPr>
        <p:pic>
          <p:nvPicPr>
            <p:cNvPr id="541" name="image01.jpg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0" y="2278962"/>
              <a:ext cx="3850273" cy="2566838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542" name="Shape 542"/>
            <p:cNvSpPr/>
            <p:nvPr/>
          </p:nvSpPr>
          <p:spPr>
            <a:xfrm>
              <a:off x="641769" y="3097230"/>
              <a:ext cx="3073416" cy="930301"/>
            </a:xfrm>
            <a:prstGeom prst="ellipse">
              <a:avLst/>
            </a:prstGeom>
            <a:ln w="76200">
              <a:solidFill>
                <a:srgbClr val="FF0000"/>
              </a:solidFill>
            </a:ln>
          </p:spPr>
          <p:txBody>
            <a:bodyPr lIns="45719" rIns="45719" anchor="ctr"/>
            <a:lstStyle/>
            <a:p>
              <a:pPr algn="l" defTabSz="914400">
                <a:defRPr sz="14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grpSp>
          <p:nvGrpSpPr>
            <p:cNvPr id="545" name="Group 545"/>
            <p:cNvGrpSpPr/>
            <p:nvPr/>
          </p:nvGrpSpPr>
          <p:grpSpPr>
            <a:xfrm>
              <a:off x="2422523" y="4582747"/>
              <a:ext cx="2105785" cy="944881"/>
              <a:chOff x="0" y="0"/>
              <a:chExt cx="2105783" cy="944880"/>
            </a:xfrm>
          </p:grpSpPr>
          <p:sp>
            <p:nvSpPr>
              <p:cNvPr id="543" name="Shape 543"/>
              <p:cNvSpPr/>
              <p:nvPr/>
            </p:nvSpPr>
            <p:spPr>
              <a:xfrm>
                <a:off x="0" y="897780"/>
                <a:ext cx="2105784" cy="1"/>
              </a:xfrm>
              <a:prstGeom prst="line">
                <a:avLst/>
              </a:prstGeom>
              <a:noFill/>
              <a:ln w="254000" cap="flat">
                <a:solidFill>
                  <a:srgbClr val="00B05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544" name="Shape 544"/>
              <p:cNvSpPr/>
              <p:nvPr/>
            </p:nvSpPr>
            <p:spPr>
              <a:xfrm flipV="1">
                <a:off x="103677" y="-1"/>
                <a:ext cx="1" cy="944882"/>
              </a:xfrm>
              <a:prstGeom prst="line">
                <a:avLst/>
              </a:prstGeom>
              <a:noFill/>
              <a:ln w="190500" cap="flat">
                <a:solidFill>
                  <a:srgbClr val="00B05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</p:grpSp>
      </p:grpSp>
      <p:sp>
        <p:nvSpPr>
          <p:cNvPr id="18" name="Shape 547"/>
          <p:cNvSpPr/>
          <p:nvPr/>
        </p:nvSpPr>
        <p:spPr>
          <a:xfrm>
            <a:off x="9164636" y="5138810"/>
            <a:ext cx="814325" cy="8720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numCol="1" anchor="ctr">
            <a:spAutoFit/>
          </a:bodyPr>
          <a:lstStyle>
            <a:lvl1pPr>
              <a:defRPr sz="5000" b="1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$1</a:t>
            </a:r>
          </a:p>
        </p:txBody>
      </p:sp>
      <p:grpSp>
        <p:nvGrpSpPr>
          <p:cNvPr id="21" name="Group 535"/>
          <p:cNvGrpSpPr/>
          <p:nvPr/>
        </p:nvGrpSpPr>
        <p:grpSpPr>
          <a:xfrm>
            <a:off x="4374576" y="3613650"/>
            <a:ext cx="3996959" cy="4857964"/>
            <a:chOff x="-19970" y="-86430"/>
            <a:chExt cx="3996958" cy="4857963"/>
          </a:xfrm>
        </p:grpSpPr>
        <p:sp>
          <p:nvSpPr>
            <p:cNvPr id="22" name="Shape 532"/>
            <p:cNvSpPr/>
            <p:nvPr/>
          </p:nvSpPr>
          <p:spPr>
            <a:xfrm>
              <a:off x="0" y="0"/>
              <a:ext cx="3957018" cy="4771534"/>
            </a:xfrm>
            <a:prstGeom prst="rect">
              <a:avLst/>
            </a:prstGeom>
            <a:solidFill>
              <a:srgbClr val="95FA5A"/>
            </a:solidFill>
            <a:ln w="38100" cap="flat">
              <a:solidFill>
                <a:schemeClr val="accent2">
                  <a:hueOff val="-554920"/>
                  <a:satOff val="-21482"/>
                  <a:lumOff val="-6228"/>
                </a:schemeClr>
              </a:solidFill>
              <a:prstDash val="solid"/>
              <a:miter lim="400000"/>
            </a:ln>
            <a:effectLst>
              <a:outerShdw blurRad="50800" dist="12700" rotWithShape="0">
                <a:srgbClr val="000000"/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pic>
          <p:nvPicPr>
            <p:cNvPr id="23" name="pasted-image.pdf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1019095" y="2098247"/>
              <a:ext cx="2913147" cy="25947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4" name="Shape 534"/>
            <p:cNvSpPr/>
            <p:nvPr/>
          </p:nvSpPr>
          <p:spPr>
            <a:xfrm>
              <a:off x="-19971" y="-86431"/>
              <a:ext cx="3996959" cy="20038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>
                <a:defRPr sz="5500" b="1"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dirty="0"/>
                <a:t>Flight</a:t>
              </a:r>
            </a:p>
            <a:p>
              <a:pPr algn="l">
                <a:defRPr sz="5500" b="1">
                  <a:latin typeface="Courier"/>
                  <a:ea typeface="Courier"/>
                  <a:cs typeface="Courier"/>
                  <a:sym typeface="Courier"/>
                </a:defRPr>
              </a:pPr>
              <a:r>
                <a:t>Insurance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832831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0791"/>
    </mc:Choice>
    <mc:Fallback xmlns="">
      <p:transition advTm="10791"/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7" grpId="0" animBg="1"/>
      <p:bldP spid="2" grpId="0" animBg="1"/>
      <p:bldP spid="1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" name="Shape 1172"/>
          <p:cNvSpPr/>
          <p:nvPr/>
        </p:nvSpPr>
        <p:spPr>
          <a:xfrm>
            <a:off x="5038482" y="5341965"/>
            <a:ext cx="2809175" cy="887468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B3A77D"/>
          </a:solidFill>
          <a:ln w="12700">
            <a:solidFill>
              <a:srgbClr val="695D46"/>
            </a:solidFill>
          </a:ln>
        </p:spPr>
        <p:txBody>
          <a:bodyPr lIns="65023" tIns="65023" rIns="65023" bIns="65023" anchor="ctr"/>
          <a:lstStyle/>
          <a:p>
            <a:pPr defTabSz="1733973">
              <a:defRPr sz="26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 dirty="0"/>
          </a:p>
        </p:txBody>
      </p:sp>
      <p:pic>
        <p:nvPicPr>
          <p:cNvPr id="1173" name="image2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91487" y="4786531"/>
            <a:ext cx="1570451" cy="1766756"/>
          </a:xfrm>
          <a:prstGeom prst="rect">
            <a:avLst/>
          </a:prstGeom>
          <a:ln w="12700">
            <a:miter lim="400000"/>
          </a:ln>
        </p:spPr>
      </p:pic>
      <p:pic>
        <p:nvPicPr>
          <p:cNvPr id="1174" name="image4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942860" y="4690621"/>
            <a:ext cx="1570453" cy="179608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177" name="Group 1177"/>
          <p:cNvGrpSpPr/>
          <p:nvPr/>
        </p:nvGrpSpPr>
        <p:grpSpPr>
          <a:xfrm>
            <a:off x="3135849" y="4723551"/>
            <a:ext cx="2809175" cy="3054594"/>
            <a:chOff x="457200" y="0"/>
            <a:chExt cx="2809174" cy="3054593"/>
          </a:xfrm>
        </p:grpSpPr>
        <p:pic>
          <p:nvPicPr>
            <p:cNvPr id="1175" name="image24.jp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680460" y="0"/>
              <a:ext cx="1428232" cy="201381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176" name="Shape 1176"/>
            <p:cNvSpPr/>
            <p:nvPr/>
          </p:nvSpPr>
          <p:spPr>
            <a:xfrm>
              <a:off x="457200" y="2017941"/>
              <a:ext cx="2809174" cy="10366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130026" tIns="130026" rIns="130026" bIns="130026" numCol="1" anchor="t">
              <a:spAutoFit/>
            </a:bodyPr>
            <a:lstStyle>
              <a:lvl1pPr algn="l" defTabSz="1733973">
                <a:defRPr sz="2600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Online game license</a:t>
              </a:r>
            </a:p>
          </p:txBody>
        </p:sp>
      </p:grpSp>
      <p:grpSp>
        <p:nvGrpSpPr>
          <p:cNvPr id="1182" name="Group 1182"/>
          <p:cNvGrpSpPr/>
          <p:nvPr/>
        </p:nvGrpSpPr>
        <p:grpSpPr>
          <a:xfrm>
            <a:off x="8092801" y="4636836"/>
            <a:ext cx="2067628" cy="2680383"/>
            <a:chOff x="0" y="0"/>
            <a:chExt cx="2067626" cy="2680382"/>
          </a:xfrm>
        </p:grpSpPr>
        <p:grpSp>
          <p:nvGrpSpPr>
            <p:cNvPr id="1180" name="Group 1180"/>
            <p:cNvGrpSpPr/>
            <p:nvPr/>
          </p:nvGrpSpPr>
          <p:grpSpPr>
            <a:xfrm>
              <a:off x="87684" y="0"/>
              <a:ext cx="1897517" cy="2074522"/>
              <a:chOff x="0" y="0"/>
              <a:chExt cx="1897516" cy="2074521"/>
            </a:xfrm>
          </p:grpSpPr>
          <p:pic>
            <p:nvPicPr>
              <p:cNvPr id="1178" name="image25.jpg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0" y="0"/>
                <a:ext cx="1431007" cy="148389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179" name="image23.png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466509" y="480698"/>
                <a:ext cx="1431008" cy="159382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1181" name="Shape 1181"/>
            <p:cNvSpPr/>
            <p:nvPr/>
          </p:nvSpPr>
          <p:spPr>
            <a:xfrm>
              <a:off x="0" y="2037431"/>
              <a:ext cx="2067627" cy="6429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130026" tIns="130026" rIns="130026" bIns="130026" numCol="1" anchor="t">
              <a:spAutoFit/>
            </a:bodyPr>
            <a:lstStyle>
              <a:lvl1pPr algn="l" defTabSz="1733973">
                <a:defRPr sz="2600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rPr dirty="0"/>
                <a:t>Ether</a:t>
              </a:r>
            </a:p>
          </p:txBody>
        </p:sp>
      </p:grpSp>
      <p:sp>
        <p:nvSpPr>
          <p:cNvPr id="1186" name="Shape 1186"/>
          <p:cNvSpPr/>
          <p:nvPr/>
        </p:nvSpPr>
        <p:spPr>
          <a:xfrm flipV="1">
            <a:off x="1641711" y="7004303"/>
            <a:ext cx="1420227" cy="988217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8" name="Shape 1095"/>
          <p:cNvSpPr txBox="1">
            <a:spLocks/>
          </p:cNvSpPr>
          <p:nvPr/>
        </p:nvSpPr>
        <p:spPr>
          <a:xfrm>
            <a:off x="952500" y="132510"/>
            <a:ext cx="11099800" cy="16324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0" marR="0" indent="2286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algn="l" defTabSz="473201" hangingPunct="1">
              <a:defRPr sz="6480"/>
            </a:pPr>
            <a:endParaRPr lang="en-US" sz="5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5118" y="330263"/>
            <a:ext cx="12461240" cy="1665631"/>
          </a:xfrm>
        </p:spPr>
        <p:txBody>
          <a:bodyPr>
            <a:noAutofit/>
          </a:bodyPr>
          <a:lstStyle/>
          <a:p>
            <a:pPr algn="l"/>
            <a:r>
              <a:rPr lang="en-US" sz="6600" dirty="0"/>
              <a:t>Applications: </a:t>
            </a:r>
            <a:r>
              <a:rPr lang="en-US" sz="6600" b="1" dirty="0"/>
              <a:t>TC for sale of online goods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91694" y="2202808"/>
            <a:ext cx="12302749" cy="23185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571500" marR="0" indent="-5715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</a:pPr>
            <a:r>
              <a:rPr lang="en-US" dirty="0"/>
              <a:t>Steam Community Marketplace (SCM): buy and sell items with community members</a:t>
            </a:r>
          </a:p>
          <a:p>
            <a:pPr marL="571500" marR="0" indent="-5715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Alice wants to</a:t>
            </a:r>
            <a:r>
              <a:rPr kumimoji="0" lang="en-US" sz="36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sell a game for Ether, but SCM doesn’t support.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438130" y="8040889"/>
            <a:ext cx="4795052" cy="1089043"/>
            <a:chOff x="438130" y="8040889"/>
            <a:chExt cx="4795052" cy="1089043"/>
          </a:xfrm>
        </p:grpSpPr>
        <p:sp>
          <p:nvSpPr>
            <p:cNvPr id="1184" name="Shape 1184"/>
            <p:cNvSpPr/>
            <p:nvPr/>
          </p:nvSpPr>
          <p:spPr>
            <a:xfrm>
              <a:off x="2291632" y="8040889"/>
              <a:ext cx="2941550" cy="10890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130026" tIns="130026" rIns="130026" bIns="130026" numCol="1" anchor="t">
              <a:noAutofit/>
            </a:bodyPr>
            <a:lstStyle>
              <a:lvl1pPr algn="l" defTabSz="1733973">
                <a:defRPr sz="4400">
                  <a:latin typeface="PT Sans Narrow"/>
                  <a:ea typeface="PT Sans Narrow"/>
                  <a:cs typeface="PT Sans Narrow"/>
                  <a:sym typeface="PT Sans Narrow"/>
                </a:defRPr>
              </a:lvl1pPr>
            </a:lstStyle>
            <a:p>
              <a:r>
                <a:rPr sz="2800" dirty="0">
                  <a:latin typeface="+mn-lt"/>
                </a:rPr>
                <a:t>Community</a:t>
              </a:r>
              <a:r>
                <a:rPr lang="en-US" sz="2800" dirty="0">
                  <a:latin typeface="+mn-lt"/>
                </a:rPr>
                <a:t> </a:t>
              </a:r>
              <a:r>
                <a:rPr sz="2800" dirty="0">
                  <a:latin typeface="+mn-lt"/>
                </a:rPr>
                <a:t>Marketplace</a:t>
              </a:r>
            </a:p>
          </p:txBody>
        </p:sp>
        <p:pic>
          <p:nvPicPr>
            <p:cNvPr id="4" name="Picture 3" descr="Screen Clippi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130" y="8223409"/>
              <a:ext cx="1838582" cy="724001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736"/>
    </mc:Choice>
    <mc:Fallback>
      <p:transition advTm="736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8" name="Shape 1188"/>
          <p:cNvSpPr>
            <a:spLocks noGrp="1"/>
          </p:cNvSpPr>
          <p:nvPr>
            <p:ph type="title"/>
          </p:nvPr>
        </p:nvSpPr>
        <p:spPr>
          <a:xfrm>
            <a:off x="898731" y="187814"/>
            <a:ext cx="11099800" cy="1063918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l" defTabSz="490727">
              <a:defRPr sz="6719"/>
            </a:pPr>
            <a:r>
              <a:rPr dirty="0"/>
              <a:t>Smart contract for fair exchange</a:t>
            </a:r>
          </a:p>
        </p:txBody>
      </p:sp>
      <p:grpSp>
        <p:nvGrpSpPr>
          <p:cNvPr id="1194" name="Group 1194"/>
          <p:cNvGrpSpPr/>
          <p:nvPr/>
        </p:nvGrpSpPr>
        <p:grpSpPr>
          <a:xfrm>
            <a:off x="3729805" y="3166564"/>
            <a:ext cx="5403733" cy="2520892"/>
            <a:chOff x="0" y="-50063"/>
            <a:chExt cx="5403732" cy="2520890"/>
          </a:xfrm>
        </p:grpSpPr>
        <p:sp>
          <p:nvSpPr>
            <p:cNvPr id="1189" name="Shape 1189"/>
            <p:cNvSpPr/>
            <p:nvPr/>
          </p:nvSpPr>
          <p:spPr>
            <a:xfrm>
              <a:off x="-1" y="0"/>
              <a:ext cx="5403734" cy="2470827"/>
            </a:xfrm>
            <a:prstGeom prst="rect">
              <a:avLst/>
            </a:prstGeom>
            <a:solidFill>
              <a:srgbClr val="CCC169"/>
            </a:solidFill>
            <a:ln w="12700" cap="flat">
              <a:solidFill>
                <a:srgbClr val="695D46"/>
              </a:solidFill>
              <a:prstDash val="solid"/>
              <a:round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1733973">
                <a:defRPr sz="26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190" name="Shape 1190"/>
            <p:cNvSpPr/>
            <p:nvPr/>
          </p:nvSpPr>
          <p:spPr>
            <a:xfrm>
              <a:off x="576746" y="791217"/>
              <a:ext cx="4284160" cy="1545388"/>
            </a:xfrm>
            <a:prstGeom prst="rect">
              <a:avLst/>
            </a:prstGeom>
            <a:solidFill>
              <a:srgbClr val="38761D"/>
            </a:solidFill>
            <a:ln w="12700" cap="flat">
              <a:solidFill>
                <a:srgbClr val="666666"/>
              </a:solidFill>
              <a:prstDash val="solid"/>
              <a:round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1733973">
                <a:defRPr sz="26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pic>
          <p:nvPicPr>
            <p:cNvPr id="1191" name="image03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3457462" y="1180124"/>
              <a:ext cx="1091586" cy="97536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192" name="Shape 1192"/>
            <p:cNvSpPr/>
            <p:nvPr/>
          </p:nvSpPr>
          <p:spPr>
            <a:xfrm>
              <a:off x="658240" y="920924"/>
              <a:ext cx="2754559" cy="15300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130026" tIns="130026" rIns="130026" bIns="130026" numCol="1" anchor="t">
              <a:spAutoFit/>
            </a:bodyPr>
            <a:lstStyle>
              <a:lvl1pPr algn="l" defTabSz="1733973">
                <a:defRPr sz="4400" b="1">
                  <a:latin typeface="Courier New"/>
                  <a:ea typeface="Courier New"/>
                  <a:cs typeface="Courier New"/>
                  <a:sym typeface="Courier New"/>
                </a:defRPr>
              </a:lvl1pPr>
            </a:lstStyle>
            <a:p>
              <a:r>
                <a:t>Steam Trader</a:t>
              </a:r>
            </a:p>
          </p:txBody>
        </p:sp>
        <p:sp>
          <p:nvSpPr>
            <p:cNvPr id="1193" name="Shape 1193"/>
            <p:cNvSpPr/>
            <p:nvPr/>
          </p:nvSpPr>
          <p:spPr>
            <a:xfrm>
              <a:off x="88538" y="-50064"/>
              <a:ext cx="3893963" cy="876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130026" tIns="130026" rIns="130026" bIns="130026" numCol="1" anchor="t">
              <a:spAutoFit/>
            </a:bodyPr>
            <a:lstStyle>
              <a:lvl1pPr algn="l" defTabSz="1733973">
                <a:defRPr sz="4400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Blockchain</a:t>
              </a:r>
            </a:p>
          </p:txBody>
        </p:sp>
      </p:grpSp>
      <p:pic>
        <p:nvPicPr>
          <p:cNvPr id="1196" name="image29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06990" y="7166927"/>
            <a:ext cx="1351219" cy="1520112"/>
          </a:xfrm>
          <a:prstGeom prst="rect">
            <a:avLst/>
          </a:prstGeom>
          <a:ln w="12700">
            <a:miter lim="400000"/>
          </a:ln>
        </p:spPr>
      </p:pic>
      <p:pic>
        <p:nvPicPr>
          <p:cNvPr id="1197" name="image40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137945" y="7243684"/>
            <a:ext cx="1351219" cy="1545352"/>
          </a:xfrm>
          <a:prstGeom prst="rect">
            <a:avLst/>
          </a:prstGeom>
          <a:ln w="12700">
            <a:miter lim="400000"/>
          </a:ln>
        </p:spPr>
      </p:pic>
      <p:pic>
        <p:nvPicPr>
          <p:cNvPr id="1199" name="image23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9063014" y="7561275"/>
            <a:ext cx="1281664" cy="128166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" name="Group 1"/>
          <p:cNvGrpSpPr/>
          <p:nvPr/>
        </p:nvGrpSpPr>
        <p:grpSpPr>
          <a:xfrm>
            <a:off x="10155878" y="3030270"/>
            <a:ext cx="2348531" cy="2911055"/>
            <a:chOff x="10455900" y="3562261"/>
            <a:chExt cx="2348531" cy="2911055"/>
          </a:xfrm>
        </p:grpSpPr>
        <p:pic>
          <p:nvPicPr>
            <p:cNvPr id="27" name="image19.png"/>
            <p:cNvPicPr>
              <a:picLocks noChangeAspect="1"/>
            </p:cNvPicPr>
            <p:nvPr/>
          </p:nvPicPr>
          <p:blipFill>
            <a:blip r:embed="rId7">
              <a:extLst/>
            </a:blip>
            <a:srcRect b="89692"/>
            <a:stretch>
              <a:fillRect/>
            </a:stretch>
          </p:blipFill>
          <p:spPr>
            <a:xfrm>
              <a:off x="10455910" y="4171576"/>
              <a:ext cx="2298471" cy="24697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8" name="image19.png"/>
            <p:cNvPicPr>
              <a:picLocks noChangeAspect="1"/>
            </p:cNvPicPr>
            <p:nvPr/>
          </p:nvPicPr>
          <p:blipFill>
            <a:blip r:embed="rId7">
              <a:extLst/>
            </a:blip>
            <a:srcRect b="89692"/>
            <a:stretch>
              <a:fillRect/>
            </a:stretch>
          </p:blipFill>
          <p:spPr>
            <a:xfrm rot="5399974">
              <a:off x="9741768" y="4885708"/>
              <a:ext cx="1705022" cy="27675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9" name="image19.png"/>
            <p:cNvPicPr>
              <a:picLocks noChangeAspect="1"/>
            </p:cNvPicPr>
            <p:nvPr/>
          </p:nvPicPr>
          <p:blipFill>
            <a:blip r:embed="rId7">
              <a:extLst/>
            </a:blip>
            <a:srcRect b="89692"/>
            <a:stretch>
              <a:fillRect/>
            </a:stretch>
          </p:blipFill>
          <p:spPr>
            <a:xfrm rot="5399974">
              <a:off x="11749480" y="4909645"/>
              <a:ext cx="1705022" cy="3048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0" name="image19.png"/>
            <p:cNvPicPr>
              <a:picLocks noChangeAspect="1"/>
            </p:cNvPicPr>
            <p:nvPr/>
          </p:nvPicPr>
          <p:blipFill>
            <a:blip r:embed="rId7">
              <a:extLst/>
            </a:blip>
            <a:srcRect b="89692"/>
            <a:stretch>
              <a:fillRect/>
            </a:stretch>
          </p:blipFill>
          <p:spPr>
            <a:xfrm>
              <a:off x="10455910" y="5717860"/>
              <a:ext cx="2298471" cy="21098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1" name="image13.png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11225548" y="5960313"/>
              <a:ext cx="759090" cy="50290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2" name="Shape 1141"/>
            <p:cNvSpPr/>
            <p:nvPr/>
          </p:nvSpPr>
          <p:spPr>
            <a:xfrm>
              <a:off x="11924467" y="5919264"/>
              <a:ext cx="879964" cy="5540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400"/>
              </a:lvl1pPr>
            </a:lstStyle>
            <a:p>
              <a:r>
                <a:t>SGX</a:t>
              </a:r>
            </a:p>
          </p:txBody>
        </p:sp>
        <p:pic>
          <p:nvPicPr>
            <p:cNvPr id="33" name="image30.png"/>
            <p:cNvPicPr>
              <a:picLocks noChangeAspect="1"/>
            </p:cNvPicPr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11132481" y="3562261"/>
              <a:ext cx="877702" cy="116716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4" name="Shape 1144"/>
            <p:cNvSpPr/>
            <p:nvPr/>
          </p:nvSpPr>
          <p:spPr>
            <a:xfrm>
              <a:off x="10699401" y="4264177"/>
              <a:ext cx="1743857" cy="167819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130026" tIns="130026" rIns="130026" bIns="130026" numCol="1" anchor="ctr">
              <a:noAutofit/>
            </a:bodyPr>
            <a:lstStyle/>
            <a:p>
              <a:pPr defTabSz="1733973">
                <a:defRPr>
                  <a:latin typeface="Droid Sans"/>
                  <a:ea typeface="Droid Sans"/>
                  <a:cs typeface="Droid Sans"/>
                  <a:sym typeface="Droid Sans"/>
                </a:defRPr>
              </a:pPr>
              <a:r>
                <a:rPr dirty="0"/>
                <a:t>Town</a:t>
              </a:r>
            </a:p>
            <a:p>
              <a:pPr defTabSz="1733973">
                <a:defRPr>
                  <a:latin typeface="Droid Sans"/>
                  <a:ea typeface="Droid Sans"/>
                  <a:cs typeface="Droid Sans"/>
                  <a:sym typeface="Droid Sans"/>
                </a:defRPr>
              </a:pPr>
              <a:r>
                <a:rPr dirty="0"/>
                <a:t>Crier</a:t>
              </a:r>
            </a:p>
          </p:txBody>
        </p:sp>
      </p:grpSp>
      <p:cxnSp>
        <p:nvCxnSpPr>
          <p:cNvPr id="3" name="Straight Arrow Connector 2"/>
          <p:cNvCxnSpPr/>
          <p:nvPr/>
        </p:nvCxnSpPr>
        <p:spPr>
          <a:xfrm flipV="1">
            <a:off x="8666497" y="4529756"/>
            <a:ext cx="2022830" cy="21311"/>
          </a:xfrm>
          <a:prstGeom prst="straightConnector1">
            <a:avLst/>
          </a:prstGeom>
          <a:ln w="152400"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V="1">
            <a:off x="11684616" y="2627932"/>
            <a:ext cx="0" cy="1415405"/>
          </a:xfrm>
          <a:prstGeom prst="straightConnector1">
            <a:avLst/>
          </a:prstGeom>
          <a:ln w="152400"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39" name="Picture 38" descr="Screen Clippi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5154" y="1749834"/>
            <a:ext cx="1838582" cy="724001"/>
          </a:xfrm>
          <a:prstGeom prst="rect">
            <a:avLst/>
          </a:prstGeom>
        </p:spPr>
      </p:pic>
      <p:pic>
        <p:nvPicPr>
          <p:cNvPr id="42" name="image24.jpg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2521165" y="7273109"/>
            <a:ext cx="1131997" cy="1596126"/>
          </a:xfrm>
          <a:prstGeom prst="rect">
            <a:avLst/>
          </a:prstGeom>
          <a:ln w="12700">
            <a:miter lim="400000"/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851355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6376"/>
    </mc:Choice>
    <mc:Fallback>
      <p:transition advTm="6376"/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3.125E-7 L -0.25244 -0.36035 L -0.25244 -0.36035 L -0.25244 -0.35449 " pathEditMode="relative" rAng="0" ptsTypes="AAAA">
                                      <p:cBhvr>
                                        <p:cTn id="6" dur="2000" fill="hold"/>
                                        <p:tgtEl>
                                          <p:spTgt spid="11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622" y="-1801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8" name="Shape 1188"/>
          <p:cNvSpPr>
            <a:spLocks noGrp="1"/>
          </p:cNvSpPr>
          <p:nvPr>
            <p:ph type="title"/>
          </p:nvPr>
        </p:nvSpPr>
        <p:spPr>
          <a:xfrm>
            <a:off x="898731" y="187814"/>
            <a:ext cx="11099800" cy="1063918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l" defTabSz="490727">
              <a:defRPr sz="6719"/>
            </a:pPr>
            <a:r>
              <a:rPr dirty="0"/>
              <a:t>Smart contract for fair exchange</a:t>
            </a:r>
          </a:p>
        </p:txBody>
      </p:sp>
      <p:grpSp>
        <p:nvGrpSpPr>
          <p:cNvPr id="1194" name="Group 1194"/>
          <p:cNvGrpSpPr/>
          <p:nvPr/>
        </p:nvGrpSpPr>
        <p:grpSpPr>
          <a:xfrm>
            <a:off x="3729805" y="3166564"/>
            <a:ext cx="5403733" cy="2520892"/>
            <a:chOff x="0" y="-50063"/>
            <a:chExt cx="5403732" cy="2520890"/>
          </a:xfrm>
        </p:grpSpPr>
        <p:sp>
          <p:nvSpPr>
            <p:cNvPr id="1189" name="Shape 1189"/>
            <p:cNvSpPr/>
            <p:nvPr/>
          </p:nvSpPr>
          <p:spPr>
            <a:xfrm>
              <a:off x="-1" y="0"/>
              <a:ext cx="5403734" cy="2470827"/>
            </a:xfrm>
            <a:prstGeom prst="rect">
              <a:avLst/>
            </a:prstGeom>
            <a:solidFill>
              <a:srgbClr val="CCC169"/>
            </a:solidFill>
            <a:ln w="12700" cap="flat">
              <a:solidFill>
                <a:srgbClr val="695D46"/>
              </a:solidFill>
              <a:prstDash val="solid"/>
              <a:round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1733973">
                <a:defRPr sz="26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190" name="Shape 1190"/>
            <p:cNvSpPr/>
            <p:nvPr/>
          </p:nvSpPr>
          <p:spPr>
            <a:xfrm>
              <a:off x="576746" y="791217"/>
              <a:ext cx="4284160" cy="1545388"/>
            </a:xfrm>
            <a:prstGeom prst="rect">
              <a:avLst/>
            </a:prstGeom>
            <a:solidFill>
              <a:srgbClr val="38761D"/>
            </a:solidFill>
            <a:ln w="12700" cap="flat">
              <a:solidFill>
                <a:srgbClr val="666666"/>
              </a:solidFill>
              <a:prstDash val="solid"/>
              <a:round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1733973">
                <a:defRPr sz="26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pic>
          <p:nvPicPr>
            <p:cNvPr id="1191" name="image03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3457462" y="1180124"/>
              <a:ext cx="1091586" cy="97536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192" name="Shape 1192"/>
            <p:cNvSpPr/>
            <p:nvPr/>
          </p:nvSpPr>
          <p:spPr>
            <a:xfrm>
              <a:off x="658240" y="920924"/>
              <a:ext cx="2754559" cy="15300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130026" tIns="130026" rIns="130026" bIns="130026" numCol="1" anchor="t">
              <a:spAutoFit/>
            </a:bodyPr>
            <a:lstStyle>
              <a:lvl1pPr algn="l" defTabSz="1733973">
                <a:defRPr sz="4400" b="1">
                  <a:latin typeface="Courier New"/>
                  <a:ea typeface="Courier New"/>
                  <a:cs typeface="Courier New"/>
                  <a:sym typeface="Courier New"/>
                </a:defRPr>
              </a:lvl1pPr>
            </a:lstStyle>
            <a:p>
              <a:r>
                <a:t>Steam Trader</a:t>
              </a:r>
            </a:p>
          </p:txBody>
        </p:sp>
        <p:sp>
          <p:nvSpPr>
            <p:cNvPr id="1193" name="Shape 1193"/>
            <p:cNvSpPr/>
            <p:nvPr/>
          </p:nvSpPr>
          <p:spPr>
            <a:xfrm>
              <a:off x="88538" y="-50064"/>
              <a:ext cx="3893963" cy="876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130026" tIns="130026" rIns="130026" bIns="130026" numCol="1" anchor="t">
              <a:spAutoFit/>
            </a:bodyPr>
            <a:lstStyle>
              <a:lvl1pPr algn="l" defTabSz="1733973">
                <a:defRPr sz="4400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Blockchain</a:t>
              </a:r>
            </a:p>
          </p:txBody>
        </p:sp>
      </p:grpSp>
      <p:pic>
        <p:nvPicPr>
          <p:cNvPr id="1196" name="image29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06990" y="7166927"/>
            <a:ext cx="1351219" cy="1520112"/>
          </a:xfrm>
          <a:prstGeom prst="rect">
            <a:avLst/>
          </a:prstGeom>
          <a:ln w="12700">
            <a:miter lim="400000"/>
          </a:ln>
        </p:spPr>
      </p:pic>
      <p:pic>
        <p:nvPicPr>
          <p:cNvPr id="1197" name="image40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137945" y="7243684"/>
            <a:ext cx="1351219" cy="1545352"/>
          </a:xfrm>
          <a:prstGeom prst="rect">
            <a:avLst/>
          </a:prstGeom>
          <a:ln w="12700">
            <a:miter lim="400000"/>
          </a:ln>
        </p:spPr>
      </p:pic>
      <p:pic>
        <p:nvPicPr>
          <p:cNvPr id="1199" name="image23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5764308" y="4157453"/>
            <a:ext cx="1281664" cy="128166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" name="Group 1"/>
          <p:cNvGrpSpPr/>
          <p:nvPr/>
        </p:nvGrpSpPr>
        <p:grpSpPr>
          <a:xfrm>
            <a:off x="10155878" y="3030270"/>
            <a:ext cx="2348531" cy="2911055"/>
            <a:chOff x="10455900" y="3562261"/>
            <a:chExt cx="2348531" cy="2911055"/>
          </a:xfrm>
        </p:grpSpPr>
        <p:pic>
          <p:nvPicPr>
            <p:cNvPr id="27" name="image19.png"/>
            <p:cNvPicPr>
              <a:picLocks noChangeAspect="1"/>
            </p:cNvPicPr>
            <p:nvPr/>
          </p:nvPicPr>
          <p:blipFill>
            <a:blip r:embed="rId7">
              <a:extLst/>
            </a:blip>
            <a:srcRect b="89692"/>
            <a:stretch>
              <a:fillRect/>
            </a:stretch>
          </p:blipFill>
          <p:spPr>
            <a:xfrm>
              <a:off x="10455910" y="4171576"/>
              <a:ext cx="2298471" cy="24697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8" name="image19.png"/>
            <p:cNvPicPr>
              <a:picLocks noChangeAspect="1"/>
            </p:cNvPicPr>
            <p:nvPr/>
          </p:nvPicPr>
          <p:blipFill>
            <a:blip r:embed="rId7">
              <a:extLst/>
            </a:blip>
            <a:srcRect b="89692"/>
            <a:stretch>
              <a:fillRect/>
            </a:stretch>
          </p:blipFill>
          <p:spPr>
            <a:xfrm rot="5399974">
              <a:off x="9741768" y="4885708"/>
              <a:ext cx="1705022" cy="27675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9" name="image19.png"/>
            <p:cNvPicPr>
              <a:picLocks noChangeAspect="1"/>
            </p:cNvPicPr>
            <p:nvPr/>
          </p:nvPicPr>
          <p:blipFill>
            <a:blip r:embed="rId7">
              <a:extLst/>
            </a:blip>
            <a:srcRect b="89692"/>
            <a:stretch>
              <a:fillRect/>
            </a:stretch>
          </p:blipFill>
          <p:spPr>
            <a:xfrm rot="5399974">
              <a:off x="11749480" y="4909645"/>
              <a:ext cx="1705022" cy="3048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0" name="image19.png"/>
            <p:cNvPicPr>
              <a:picLocks noChangeAspect="1"/>
            </p:cNvPicPr>
            <p:nvPr/>
          </p:nvPicPr>
          <p:blipFill>
            <a:blip r:embed="rId7">
              <a:extLst/>
            </a:blip>
            <a:srcRect b="89692"/>
            <a:stretch>
              <a:fillRect/>
            </a:stretch>
          </p:blipFill>
          <p:spPr>
            <a:xfrm>
              <a:off x="10455910" y="5717860"/>
              <a:ext cx="2298471" cy="21098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1" name="image13.png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11225548" y="5960313"/>
              <a:ext cx="759090" cy="50290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2" name="Shape 1141"/>
            <p:cNvSpPr/>
            <p:nvPr/>
          </p:nvSpPr>
          <p:spPr>
            <a:xfrm>
              <a:off x="11924467" y="5919264"/>
              <a:ext cx="879964" cy="5540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400"/>
              </a:lvl1pPr>
            </a:lstStyle>
            <a:p>
              <a:r>
                <a:t>SGX</a:t>
              </a:r>
            </a:p>
          </p:txBody>
        </p:sp>
        <p:pic>
          <p:nvPicPr>
            <p:cNvPr id="33" name="image30.png"/>
            <p:cNvPicPr>
              <a:picLocks noChangeAspect="1"/>
            </p:cNvPicPr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11132481" y="3562261"/>
              <a:ext cx="877702" cy="116716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4" name="Shape 1144"/>
            <p:cNvSpPr/>
            <p:nvPr/>
          </p:nvSpPr>
          <p:spPr>
            <a:xfrm>
              <a:off x="10699401" y="4264177"/>
              <a:ext cx="1743857" cy="167819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130026" tIns="130026" rIns="130026" bIns="130026" numCol="1" anchor="ctr">
              <a:noAutofit/>
            </a:bodyPr>
            <a:lstStyle/>
            <a:p>
              <a:pPr defTabSz="1733973">
                <a:defRPr>
                  <a:latin typeface="Droid Sans"/>
                  <a:ea typeface="Droid Sans"/>
                  <a:cs typeface="Droid Sans"/>
                  <a:sym typeface="Droid Sans"/>
                </a:defRPr>
              </a:pPr>
              <a:r>
                <a:rPr dirty="0"/>
                <a:t>Town</a:t>
              </a:r>
            </a:p>
            <a:p>
              <a:pPr defTabSz="1733973">
                <a:defRPr>
                  <a:latin typeface="Droid Sans"/>
                  <a:ea typeface="Droid Sans"/>
                  <a:cs typeface="Droid Sans"/>
                  <a:sym typeface="Droid Sans"/>
                </a:defRPr>
              </a:pPr>
              <a:r>
                <a:rPr dirty="0"/>
                <a:t>Crier</a:t>
              </a:r>
            </a:p>
          </p:txBody>
        </p:sp>
      </p:grpSp>
      <p:cxnSp>
        <p:nvCxnSpPr>
          <p:cNvPr id="3" name="Straight Arrow Connector 2"/>
          <p:cNvCxnSpPr/>
          <p:nvPr/>
        </p:nvCxnSpPr>
        <p:spPr>
          <a:xfrm flipV="1">
            <a:off x="8666497" y="4529756"/>
            <a:ext cx="2022830" cy="21311"/>
          </a:xfrm>
          <a:prstGeom prst="straightConnector1">
            <a:avLst/>
          </a:prstGeom>
          <a:ln w="152400"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V="1">
            <a:off x="11684616" y="2627932"/>
            <a:ext cx="0" cy="1415405"/>
          </a:xfrm>
          <a:prstGeom prst="straightConnector1">
            <a:avLst/>
          </a:prstGeom>
          <a:ln w="152400"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39" name="Picture 38" descr="Screen Clippi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5154" y="1749834"/>
            <a:ext cx="1838582" cy="724001"/>
          </a:xfrm>
          <a:prstGeom prst="rect">
            <a:avLst/>
          </a:prstGeom>
        </p:spPr>
      </p:pic>
      <p:grpSp>
        <p:nvGrpSpPr>
          <p:cNvPr id="36" name="Group 35"/>
          <p:cNvGrpSpPr/>
          <p:nvPr/>
        </p:nvGrpSpPr>
        <p:grpSpPr>
          <a:xfrm>
            <a:off x="3758891" y="8015471"/>
            <a:ext cx="4907606" cy="1125005"/>
            <a:chOff x="4060892" y="8109494"/>
            <a:chExt cx="4907606" cy="1125005"/>
          </a:xfrm>
        </p:grpSpPr>
        <p:sp>
          <p:nvSpPr>
            <p:cNvPr id="37" name="Shape 1201"/>
            <p:cNvSpPr/>
            <p:nvPr/>
          </p:nvSpPr>
          <p:spPr>
            <a:xfrm flipV="1">
              <a:off x="4060892" y="8109495"/>
              <a:ext cx="4907606" cy="6674"/>
            </a:xfrm>
            <a:prstGeom prst="line">
              <a:avLst/>
            </a:prstGeom>
            <a:ln w="101600">
              <a:solidFill>
                <a:schemeClr val="tx1"/>
              </a:solidFill>
              <a:tailEnd type="triangle"/>
            </a:ln>
          </p:spPr>
          <p:txBody>
            <a:bodyPr lIns="65023" tIns="65023" rIns="65023" bIns="65023"/>
            <a:lstStyle/>
            <a:p>
              <a:pPr algn="l" defTabSz="1733973">
                <a:defRPr sz="2600">
                  <a:solidFill>
                    <a:srgbClr val="A1E8D9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grpSp>
          <p:nvGrpSpPr>
            <p:cNvPr id="38" name="Group 1185"/>
            <p:cNvGrpSpPr/>
            <p:nvPr/>
          </p:nvGrpSpPr>
          <p:grpSpPr>
            <a:xfrm>
              <a:off x="4681353" y="8109494"/>
              <a:ext cx="4243059" cy="1125005"/>
              <a:chOff x="-101636" y="355097"/>
              <a:chExt cx="5070666" cy="1231298"/>
            </a:xfrm>
          </p:grpSpPr>
          <p:pic>
            <p:nvPicPr>
              <p:cNvPr id="40" name="image26.png"/>
              <p:cNvPicPr>
                <a:picLocks noChangeAspect="1"/>
              </p:cNvPicPr>
              <p:nvPr/>
            </p:nvPicPr>
            <p:blipFill>
              <a:blip r:embed="rId11">
                <a:extLst/>
              </a:blip>
              <a:stretch>
                <a:fillRect/>
              </a:stretch>
            </p:blipFill>
            <p:spPr>
              <a:xfrm>
                <a:off x="-101636" y="509306"/>
                <a:ext cx="955807" cy="95580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41" name="Shape 1184"/>
              <p:cNvSpPr/>
              <p:nvPr/>
            </p:nvSpPr>
            <p:spPr>
              <a:xfrm>
                <a:off x="854171" y="355097"/>
                <a:ext cx="4114859" cy="123129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130026" tIns="130026" rIns="130026" bIns="130026" numCol="1" anchor="t">
                <a:noAutofit/>
              </a:bodyPr>
              <a:lstStyle>
                <a:lvl1pPr algn="l" defTabSz="1733973">
                  <a:defRPr sz="4400">
                    <a:latin typeface="PT Sans Narrow"/>
                    <a:ea typeface="PT Sans Narrow"/>
                    <a:cs typeface="PT Sans Narrow"/>
                    <a:sym typeface="PT Sans Narrow"/>
                  </a:defRPr>
                </a:lvl1pPr>
              </a:lstStyle>
              <a:p>
                <a:r>
                  <a:rPr lang="en-US" sz="2800" dirty="0">
                    <a:latin typeface="+mn-lt"/>
                  </a:rPr>
                  <a:t>as a gift ($0) through</a:t>
                </a:r>
              </a:p>
              <a:p>
                <a:r>
                  <a:rPr lang="en-US" sz="2800" dirty="0">
                    <a:latin typeface="+mn-lt"/>
                  </a:rPr>
                  <a:t>Community market</a:t>
                </a:r>
                <a:endParaRPr sz="2800" dirty="0">
                  <a:latin typeface="+mn-lt"/>
                </a:endParaRPr>
              </a:p>
            </p:txBody>
          </p:sp>
        </p:grpSp>
      </p:grpSp>
      <p:pic>
        <p:nvPicPr>
          <p:cNvPr id="42" name="image24.jpg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2521165" y="7273109"/>
            <a:ext cx="1131997" cy="1596126"/>
          </a:xfrm>
          <a:prstGeom prst="rect">
            <a:avLst/>
          </a:prstGeom>
          <a:ln w="12700">
            <a:miter lim="400000"/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866655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6376"/>
    </mc:Choice>
    <mc:Fallback>
      <p:transition advTm="6376"/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6875E-6 -3.95833E-6 L 0.47901 -0.002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950" y="-13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8" name="Shape 1188"/>
          <p:cNvSpPr>
            <a:spLocks noGrp="1"/>
          </p:cNvSpPr>
          <p:nvPr>
            <p:ph type="title"/>
          </p:nvPr>
        </p:nvSpPr>
        <p:spPr>
          <a:xfrm>
            <a:off x="898731" y="187814"/>
            <a:ext cx="11099800" cy="1063918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l" defTabSz="490727">
              <a:defRPr sz="6719"/>
            </a:pPr>
            <a:r>
              <a:rPr dirty="0"/>
              <a:t>Smart contract for fair exchange</a:t>
            </a:r>
          </a:p>
        </p:txBody>
      </p:sp>
      <p:grpSp>
        <p:nvGrpSpPr>
          <p:cNvPr id="1194" name="Group 1194"/>
          <p:cNvGrpSpPr/>
          <p:nvPr/>
        </p:nvGrpSpPr>
        <p:grpSpPr>
          <a:xfrm>
            <a:off x="3729805" y="3166564"/>
            <a:ext cx="5403733" cy="2520892"/>
            <a:chOff x="0" y="-50063"/>
            <a:chExt cx="5403732" cy="2520890"/>
          </a:xfrm>
        </p:grpSpPr>
        <p:sp>
          <p:nvSpPr>
            <p:cNvPr id="1189" name="Shape 1189"/>
            <p:cNvSpPr/>
            <p:nvPr/>
          </p:nvSpPr>
          <p:spPr>
            <a:xfrm>
              <a:off x="-1" y="0"/>
              <a:ext cx="5403734" cy="2470827"/>
            </a:xfrm>
            <a:prstGeom prst="rect">
              <a:avLst/>
            </a:prstGeom>
            <a:solidFill>
              <a:srgbClr val="CCC169"/>
            </a:solidFill>
            <a:ln w="12700" cap="flat">
              <a:solidFill>
                <a:srgbClr val="695D46"/>
              </a:solidFill>
              <a:prstDash val="solid"/>
              <a:round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1733973">
                <a:defRPr sz="26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190" name="Shape 1190"/>
            <p:cNvSpPr/>
            <p:nvPr/>
          </p:nvSpPr>
          <p:spPr>
            <a:xfrm>
              <a:off x="576746" y="791217"/>
              <a:ext cx="4284160" cy="1545388"/>
            </a:xfrm>
            <a:prstGeom prst="rect">
              <a:avLst/>
            </a:prstGeom>
            <a:solidFill>
              <a:srgbClr val="38761D"/>
            </a:solidFill>
            <a:ln w="12700" cap="flat">
              <a:solidFill>
                <a:srgbClr val="666666"/>
              </a:solidFill>
              <a:prstDash val="solid"/>
              <a:round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1733973">
                <a:defRPr sz="26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pic>
          <p:nvPicPr>
            <p:cNvPr id="1191" name="image03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3457462" y="1180124"/>
              <a:ext cx="1091586" cy="97536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192" name="Shape 1192"/>
            <p:cNvSpPr/>
            <p:nvPr/>
          </p:nvSpPr>
          <p:spPr>
            <a:xfrm>
              <a:off x="658240" y="920924"/>
              <a:ext cx="2754559" cy="15300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130026" tIns="130026" rIns="130026" bIns="130026" numCol="1" anchor="t">
              <a:spAutoFit/>
            </a:bodyPr>
            <a:lstStyle>
              <a:lvl1pPr algn="l" defTabSz="1733973">
                <a:defRPr sz="4400" b="1">
                  <a:latin typeface="Courier New"/>
                  <a:ea typeface="Courier New"/>
                  <a:cs typeface="Courier New"/>
                  <a:sym typeface="Courier New"/>
                </a:defRPr>
              </a:lvl1pPr>
            </a:lstStyle>
            <a:p>
              <a:r>
                <a:t>Steam Trader</a:t>
              </a:r>
            </a:p>
          </p:txBody>
        </p:sp>
        <p:sp>
          <p:nvSpPr>
            <p:cNvPr id="1193" name="Shape 1193"/>
            <p:cNvSpPr/>
            <p:nvPr/>
          </p:nvSpPr>
          <p:spPr>
            <a:xfrm>
              <a:off x="88538" y="-50064"/>
              <a:ext cx="3893963" cy="876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130026" tIns="130026" rIns="130026" bIns="130026" numCol="1" anchor="t">
              <a:spAutoFit/>
            </a:bodyPr>
            <a:lstStyle>
              <a:lvl1pPr algn="l" defTabSz="1733973">
                <a:defRPr sz="4400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Blockchain</a:t>
              </a:r>
            </a:p>
          </p:txBody>
        </p:sp>
      </p:grpSp>
      <p:pic>
        <p:nvPicPr>
          <p:cNvPr id="1196" name="image29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06990" y="7166927"/>
            <a:ext cx="1351219" cy="1520112"/>
          </a:xfrm>
          <a:prstGeom prst="rect">
            <a:avLst/>
          </a:prstGeom>
          <a:ln w="12700">
            <a:miter lim="400000"/>
          </a:ln>
        </p:spPr>
      </p:pic>
      <p:pic>
        <p:nvPicPr>
          <p:cNvPr id="1197" name="image40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137945" y="7243684"/>
            <a:ext cx="1351219" cy="1545352"/>
          </a:xfrm>
          <a:prstGeom prst="rect">
            <a:avLst/>
          </a:prstGeom>
          <a:ln w="12700">
            <a:miter lim="400000"/>
          </a:ln>
        </p:spPr>
      </p:pic>
      <p:pic>
        <p:nvPicPr>
          <p:cNvPr id="1199" name="image23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5764308" y="4157453"/>
            <a:ext cx="1281664" cy="128166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" name="Group 3"/>
          <p:cNvGrpSpPr/>
          <p:nvPr/>
        </p:nvGrpSpPr>
        <p:grpSpPr>
          <a:xfrm>
            <a:off x="8666497" y="1749834"/>
            <a:ext cx="3877239" cy="4191491"/>
            <a:chOff x="8666497" y="1749834"/>
            <a:chExt cx="3877239" cy="4191491"/>
          </a:xfrm>
        </p:grpSpPr>
        <p:grpSp>
          <p:nvGrpSpPr>
            <p:cNvPr id="2" name="Group 1"/>
            <p:cNvGrpSpPr/>
            <p:nvPr/>
          </p:nvGrpSpPr>
          <p:grpSpPr>
            <a:xfrm>
              <a:off x="10155878" y="3030270"/>
              <a:ext cx="2348531" cy="2911055"/>
              <a:chOff x="10455900" y="3562261"/>
              <a:chExt cx="2348531" cy="2911055"/>
            </a:xfrm>
          </p:grpSpPr>
          <p:pic>
            <p:nvPicPr>
              <p:cNvPr id="27" name="image19.png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rcRect b="89692"/>
              <a:stretch>
                <a:fillRect/>
              </a:stretch>
            </p:blipFill>
            <p:spPr>
              <a:xfrm>
                <a:off x="10455910" y="4171576"/>
                <a:ext cx="2298471" cy="24697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8" name="image19.png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rcRect b="89692"/>
              <a:stretch>
                <a:fillRect/>
              </a:stretch>
            </p:blipFill>
            <p:spPr>
              <a:xfrm rot="5399974">
                <a:off x="9741768" y="4885708"/>
                <a:ext cx="1705022" cy="27675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9" name="image19.png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rcRect b="89692"/>
              <a:stretch>
                <a:fillRect/>
              </a:stretch>
            </p:blipFill>
            <p:spPr>
              <a:xfrm rot="5399974">
                <a:off x="11749480" y="4909645"/>
                <a:ext cx="1705022" cy="30480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0" name="image19.png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rcRect b="89692"/>
              <a:stretch>
                <a:fillRect/>
              </a:stretch>
            </p:blipFill>
            <p:spPr>
              <a:xfrm>
                <a:off x="10455910" y="5717860"/>
                <a:ext cx="2298471" cy="21098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1" name="image13.png"/>
              <p:cNvPicPr>
                <a:picLocks noChangeAspect="1"/>
              </p:cNvPicPr>
              <p:nvPr/>
            </p:nvPicPr>
            <p:blipFill>
              <a:blip r:embed="rId8">
                <a:extLst/>
              </a:blip>
              <a:stretch>
                <a:fillRect/>
              </a:stretch>
            </p:blipFill>
            <p:spPr>
              <a:xfrm>
                <a:off x="11225548" y="5960313"/>
                <a:ext cx="759090" cy="50290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32" name="Shape 1141"/>
              <p:cNvSpPr/>
              <p:nvPr/>
            </p:nvSpPr>
            <p:spPr>
              <a:xfrm>
                <a:off x="11924467" y="5919264"/>
                <a:ext cx="879964" cy="55405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2400"/>
                </a:lvl1pPr>
              </a:lstStyle>
              <a:p>
                <a:r>
                  <a:t>SGX</a:t>
                </a:r>
              </a:p>
            </p:txBody>
          </p:sp>
          <p:pic>
            <p:nvPicPr>
              <p:cNvPr id="33" name="image30.png"/>
              <p:cNvPicPr>
                <a:picLocks noChangeAspect="1"/>
              </p:cNvPicPr>
              <p:nvPr/>
            </p:nvPicPr>
            <p:blipFill>
              <a:blip r:embed="rId9">
                <a:extLst/>
              </a:blip>
              <a:stretch>
                <a:fillRect/>
              </a:stretch>
            </p:blipFill>
            <p:spPr>
              <a:xfrm>
                <a:off x="11132481" y="3562261"/>
                <a:ext cx="877702" cy="116716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34" name="Shape 1144"/>
              <p:cNvSpPr/>
              <p:nvPr/>
            </p:nvSpPr>
            <p:spPr>
              <a:xfrm>
                <a:off x="10699401" y="4264177"/>
                <a:ext cx="1743857" cy="167819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130026" tIns="130026" rIns="130026" bIns="130026" numCol="1" anchor="ctr">
                <a:noAutofit/>
              </a:bodyPr>
              <a:lstStyle/>
              <a:p>
                <a:pPr defTabSz="1733973">
                  <a:defRPr>
                    <a:latin typeface="Droid Sans"/>
                    <a:ea typeface="Droid Sans"/>
                    <a:cs typeface="Droid Sans"/>
                    <a:sym typeface="Droid Sans"/>
                  </a:defRPr>
                </a:pPr>
                <a:r>
                  <a:rPr dirty="0"/>
                  <a:t>Town</a:t>
                </a:r>
              </a:p>
              <a:p>
                <a:pPr defTabSz="1733973">
                  <a:defRPr>
                    <a:latin typeface="Droid Sans"/>
                    <a:ea typeface="Droid Sans"/>
                    <a:cs typeface="Droid Sans"/>
                    <a:sym typeface="Droid Sans"/>
                  </a:defRPr>
                </a:pPr>
                <a:r>
                  <a:rPr dirty="0"/>
                  <a:t>Crier</a:t>
                </a:r>
              </a:p>
            </p:txBody>
          </p:sp>
        </p:grpSp>
        <p:cxnSp>
          <p:nvCxnSpPr>
            <p:cNvPr id="3" name="Straight Arrow Connector 2"/>
            <p:cNvCxnSpPr/>
            <p:nvPr/>
          </p:nvCxnSpPr>
          <p:spPr>
            <a:xfrm flipV="1">
              <a:off x="8666497" y="4529756"/>
              <a:ext cx="2022830" cy="21311"/>
            </a:xfrm>
            <a:prstGeom prst="straightConnector1">
              <a:avLst/>
            </a:prstGeom>
            <a:ln w="152400">
              <a:solidFill>
                <a:schemeClr val="accent2"/>
              </a:solidFill>
              <a:headEnd type="triangle"/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/>
            <p:nvPr/>
          </p:nvCxnSpPr>
          <p:spPr>
            <a:xfrm flipV="1">
              <a:off x="11684616" y="2627932"/>
              <a:ext cx="0" cy="1415405"/>
            </a:xfrm>
            <a:prstGeom prst="straightConnector1">
              <a:avLst/>
            </a:prstGeom>
            <a:ln w="152400">
              <a:solidFill>
                <a:schemeClr val="accent2"/>
              </a:solidFill>
              <a:headEnd type="triangle"/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pic>
          <p:nvPicPr>
            <p:cNvPr id="39" name="Picture 38" descr="Screen Clipping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05154" y="1749834"/>
              <a:ext cx="1838582" cy="724001"/>
            </a:xfrm>
            <a:prstGeom prst="rect">
              <a:avLst/>
            </a:prstGeom>
          </p:spPr>
        </p:pic>
      </p:grpSp>
      <p:pic>
        <p:nvPicPr>
          <p:cNvPr id="42" name="image24.jpg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8710582" y="7273109"/>
            <a:ext cx="1131997" cy="1596126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Thought Bubble: Cloud 5"/>
          <p:cNvSpPr/>
          <p:nvPr/>
        </p:nvSpPr>
        <p:spPr>
          <a:xfrm>
            <a:off x="5802050" y="1472190"/>
            <a:ext cx="4097137" cy="2405023"/>
          </a:xfrm>
          <a:prstGeom prst="cloudCallout">
            <a:avLst>
              <a:gd name="adj1" fmla="val -21241"/>
              <a:gd name="adj2" fmla="val 75173"/>
            </a:avLst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Has Alice</a:t>
            </a:r>
            <a:r>
              <a:rPr kumimoji="0" lang="en-US" sz="3200" b="0" i="0" u="none" strike="noStrike" cap="none" spc="0" normalizeH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delivered the game?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613235" y="3715042"/>
            <a:ext cx="2091919" cy="656590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Delivered!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585219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6376"/>
    </mc:Choice>
    <mc:Fallback>
      <p:transition advTm="6376"/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4062E-6 -1.97917E-6 L -0.26648 0.3444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11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330" y="1722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Shape 120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Challenges</a:t>
            </a:r>
            <a:endParaRPr dirty="0"/>
          </a:p>
        </p:txBody>
      </p:sp>
      <p:grpSp>
        <p:nvGrpSpPr>
          <p:cNvPr id="1213" name="Group 1213"/>
          <p:cNvGrpSpPr/>
          <p:nvPr/>
        </p:nvGrpSpPr>
        <p:grpSpPr>
          <a:xfrm>
            <a:off x="1056661" y="2809585"/>
            <a:ext cx="4050098" cy="2382616"/>
            <a:chOff x="0" y="-229118"/>
            <a:chExt cx="4050097" cy="2382615"/>
          </a:xfrm>
        </p:grpSpPr>
        <p:sp>
          <p:nvSpPr>
            <p:cNvPr id="1208" name="Shape 1208"/>
            <p:cNvSpPr/>
            <p:nvPr/>
          </p:nvSpPr>
          <p:spPr>
            <a:xfrm>
              <a:off x="-1" y="-229119"/>
              <a:ext cx="4050099" cy="2382616"/>
            </a:xfrm>
            <a:prstGeom prst="rect">
              <a:avLst/>
            </a:prstGeom>
            <a:solidFill>
              <a:srgbClr val="CCC47C"/>
            </a:solidFill>
            <a:ln w="12700" cap="flat">
              <a:solidFill>
                <a:srgbClr val="695D46"/>
              </a:solidFill>
              <a:prstDash val="solid"/>
              <a:round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1733973">
                <a:defRPr sz="26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209" name="Shape 1209"/>
            <p:cNvSpPr/>
            <p:nvPr/>
          </p:nvSpPr>
          <p:spPr>
            <a:xfrm>
              <a:off x="419579" y="594973"/>
              <a:ext cx="3210978" cy="1158267"/>
            </a:xfrm>
            <a:prstGeom prst="rect">
              <a:avLst/>
            </a:prstGeom>
            <a:solidFill>
              <a:srgbClr val="38761D"/>
            </a:solidFill>
            <a:ln w="12700" cap="flat">
              <a:solidFill>
                <a:srgbClr val="666666"/>
              </a:solidFill>
              <a:prstDash val="solid"/>
              <a:round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1733973">
                <a:defRPr sz="26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pic>
          <p:nvPicPr>
            <p:cNvPr id="1210" name="image03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2578675" y="886459"/>
              <a:ext cx="818144" cy="73103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211" name="Shape 1211"/>
            <p:cNvSpPr/>
            <p:nvPr/>
          </p:nvSpPr>
          <p:spPr>
            <a:xfrm>
              <a:off x="480658" y="692188"/>
              <a:ext cx="2064543" cy="119985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130026" tIns="130026" rIns="130026" bIns="130026" numCol="1" anchor="t">
              <a:spAutoFit/>
            </a:bodyPr>
            <a:lstStyle>
              <a:lvl1pPr algn="l" defTabSz="1733973">
                <a:defRPr sz="3200" b="1">
                  <a:latin typeface="Courier New"/>
                  <a:ea typeface="Courier New"/>
                  <a:cs typeface="Courier New"/>
                  <a:sym typeface="Courier New"/>
                </a:defRPr>
              </a:lvl1pPr>
            </a:lstStyle>
            <a:p>
              <a:r>
                <a:t>Steam Trader</a:t>
              </a:r>
            </a:p>
          </p:txBody>
        </p:sp>
        <p:sp>
          <p:nvSpPr>
            <p:cNvPr id="1212" name="Shape 1212"/>
            <p:cNvSpPr/>
            <p:nvPr/>
          </p:nvSpPr>
          <p:spPr>
            <a:xfrm>
              <a:off x="759599" y="-154227"/>
              <a:ext cx="2530900" cy="77849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130026" tIns="130026" rIns="130026" bIns="130026" numCol="1" anchor="t">
              <a:spAutoFit/>
            </a:bodyPr>
            <a:lstStyle>
              <a:lvl1pPr algn="l" defTabSz="1733973">
                <a:defRPr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Blockchain</a:t>
              </a:r>
            </a:p>
          </p:txBody>
        </p:sp>
      </p:grpSp>
      <p:sp>
        <p:nvSpPr>
          <p:cNvPr id="1214" name="Shape 1214"/>
          <p:cNvSpPr/>
          <p:nvPr/>
        </p:nvSpPr>
        <p:spPr>
          <a:xfrm flipH="1" flipV="1">
            <a:off x="3949982" y="4679659"/>
            <a:ext cx="1075628" cy="1498027"/>
          </a:xfrm>
          <a:prstGeom prst="line">
            <a:avLst/>
          </a:prstGeom>
          <a:ln w="101600">
            <a:solidFill>
              <a:srgbClr val="695D46"/>
            </a:solidFill>
            <a:tailEnd type="triangle"/>
          </a:ln>
        </p:spPr>
        <p:txBody>
          <a:bodyPr lIns="65023" tIns="65023" rIns="65023" bIns="65023"/>
          <a:lstStyle/>
          <a:p>
            <a:pPr algn="l" defTabSz="1733973">
              <a:defRPr sz="2600">
                <a:solidFill>
                  <a:srgbClr val="A1E8D9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pic>
        <p:nvPicPr>
          <p:cNvPr id="1215" name="image27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568280" y="4146064"/>
            <a:ext cx="1376179" cy="573194"/>
          </a:xfrm>
          <a:prstGeom prst="rect">
            <a:avLst/>
          </a:prstGeom>
          <a:ln w="12700">
            <a:miter lim="400000"/>
          </a:ln>
        </p:spPr>
      </p:pic>
      <p:pic>
        <p:nvPicPr>
          <p:cNvPr id="1216" name="image28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 flipH="1">
            <a:off x="181546" y="5956865"/>
            <a:ext cx="1699306" cy="2312539"/>
          </a:xfrm>
          <a:prstGeom prst="rect">
            <a:avLst/>
          </a:prstGeom>
          <a:ln w="12700">
            <a:miter lim="400000"/>
          </a:ln>
        </p:spPr>
      </p:pic>
      <p:pic>
        <p:nvPicPr>
          <p:cNvPr id="1217" name="image31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9692519">
            <a:off x="1135681" y="4477030"/>
            <a:ext cx="2412184" cy="1978097"/>
          </a:xfrm>
          <a:prstGeom prst="rect">
            <a:avLst/>
          </a:prstGeom>
          <a:ln w="12700">
            <a:miter lim="400000"/>
          </a:ln>
        </p:spPr>
      </p:pic>
      <p:pic>
        <p:nvPicPr>
          <p:cNvPr id="1218" name="image29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4687219" y="5923072"/>
            <a:ext cx="1351219" cy="1520112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Rectangle 1"/>
          <p:cNvSpPr/>
          <p:nvPr/>
        </p:nvSpPr>
        <p:spPr>
          <a:xfrm>
            <a:off x="6246488" y="3159445"/>
            <a:ext cx="6502400" cy="326499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marL="571500" indent="-571500" algn="l" defTabSz="467359">
              <a:spcBef>
                <a:spcPts val="1700"/>
              </a:spcBef>
              <a:buFont typeface="Arial" charset="0"/>
              <a:buChar char="•"/>
              <a:defRPr sz="4400"/>
            </a:pPr>
            <a:r>
              <a:rPr lang="en-US" sz="3200" b="1" dirty="0"/>
              <a:t>Confidentiality</a:t>
            </a:r>
            <a:r>
              <a:rPr lang="en-US" sz="3200" dirty="0"/>
              <a:t>: This requires Alice's (or Bob's) Steam marketplace </a:t>
            </a:r>
            <a:r>
              <a:rPr lang="en-US" sz="3200" b="1" dirty="0"/>
              <a:t>credentials</a:t>
            </a:r>
          </a:p>
          <a:p>
            <a:pPr marL="571500" indent="-571500" algn="l" defTabSz="467359">
              <a:spcBef>
                <a:spcPts val="1700"/>
              </a:spcBef>
              <a:buFont typeface="Arial" charset="0"/>
              <a:buChar char="•"/>
              <a:defRPr sz="4400"/>
            </a:pPr>
            <a:r>
              <a:rPr lang="en-US" sz="3200" b="1" dirty="0"/>
              <a:t>Customization</a:t>
            </a:r>
            <a:r>
              <a:rPr lang="en-US" sz="3200" dirty="0"/>
              <a:t>: Sending raw data to </a:t>
            </a:r>
            <a:r>
              <a:rPr lang="en-US" sz="3200" dirty="0" err="1"/>
              <a:t>SteamTrader</a:t>
            </a:r>
            <a:r>
              <a:rPr lang="en-US" sz="3200" dirty="0"/>
              <a:t> incurs high overhead.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42009"/>
    </mc:Choice>
    <mc:Fallback>
      <p:transition advTm="42009"/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4" grpId="0" animBg="1"/>
      <p:bldP spid="2" grpId="0" uiExpand="1" build="p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5" name="Group 1225"/>
          <p:cNvGrpSpPr/>
          <p:nvPr/>
        </p:nvGrpSpPr>
        <p:grpSpPr>
          <a:xfrm>
            <a:off x="-130739" y="3621388"/>
            <a:ext cx="4317723" cy="2540056"/>
            <a:chOff x="0" y="-244258"/>
            <a:chExt cx="4317722" cy="2540055"/>
          </a:xfrm>
        </p:grpSpPr>
        <p:sp>
          <p:nvSpPr>
            <p:cNvPr id="1220" name="Shape 1220"/>
            <p:cNvSpPr/>
            <p:nvPr/>
          </p:nvSpPr>
          <p:spPr>
            <a:xfrm>
              <a:off x="-1" y="-244259"/>
              <a:ext cx="4317724" cy="2540056"/>
            </a:xfrm>
            <a:prstGeom prst="rect">
              <a:avLst/>
            </a:prstGeom>
            <a:solidFill>
              <a:srgbClr val="CCC47C"/>
            </a:solidFill>
            <a:ln w="12700" cap="flat">
              <a:solidFill>
                <a:srgbClr val="695D46"/>
              </a:solidFill>
              <a:prstDash val="solid"/>
              <a:round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1733973">
                <a:defRPr sz="26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221" name="Shape 1221"/>
            <p:cNvSpPr/>
            <p:nvPr/>
          </p:nvSpPr>
          <p:spPr>
            <a:xfrm>
              <a:off x="447304" y="634288"/>
              <a:ext cx="3423154" cy="1234804"/>
            </a:xfrm>
            <a:prstGeom prst="rect">
              <a:avLst/>
            </a:prstGeom>
            <a:solidFill>
              <a:srgbClr val="38761D"/>
            </a:solidFill>
            <a:ln w="12700" cap="flat">
              <a:solidFill>
                <a:srgbClr val="666666"/>
              </a:solidFill>
              <a:prstDash val="solid"/>
              <a:round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1733973">
                <a:defRPr sz="26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pic>
          <p:nvPicPr>
            <p:cNvPr id="1222" name="image03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2749070" y="945034"/>
              <a:ext cx="872205" cy="77933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223" name="Shape 1223"/>
            <p:cNvSpPr/>
            <p:nvPr/>
          </p:nvSpPr>
          <p:spPr>
            <a:xfrm>
              <a:off x="512419" y="737927"/>
              <a:ext cx="2200965" cy="12791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130026" tIns="130026" rIns="130026" bIns="130026" numCol="1" anchor="t">
              <a:noAutofit/>
            </a:bodyPr>
            <a:lstStyle>
              <a:lvl1pPr algn="l" defTabSz="1733973">
                <a:defRPr sz="3200" b="1">
                  <a:latin typeface="Courier New"/>
                  <a:ea typeface="Courier New"/>
                  <a:cs typeface="Courier New"/>
                  <a:sym typeface="Courier New"/>
                </a:defRPr>
              </a:lvl1pPr>
            </a:lstStyle>
            <a:p>
              <a:r>
                <a:t>Steam Trader</a:t>
              </a:r>
            </a:p>
          </p:txBody>
        </p:sp>
        <p:sp>
          <p:nvSpPr>
            <p:cNvPr id="1224" name="Shape 1224"/>
            <p:cNvSpPr/>
            <p:nvPr/>
          </p:nvSpPr>
          <p:spPr>
            <a:xfrm>
              <a:off x="809792" y="-164418"/>
              <a:ext cx="2698138" cy="8299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130026" tIns="130026" rIns="130026" bIns="130026" numCol="1" anchor="t">
              <a:noAutofit/>
            </a:bodyPr>
            <a:lstStyle>
              <a:lvl1pPr algn="l" defTabSz="1733973">
                <a:defRPr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Blockchain</a:t>
              </a:r>
            </a:p>
          </p:txBody>
        </p:sp>
      </p:grpSp>
      <p:sp>
        <p:nvSpPr>
          <p:cNvPr id="1226" name="Shape 1226"/>
          <p:cNvSpPr>
            <a:spLocks noGrp="1"/>
          </p:cNvSpPr>
          <p:nvPr>
            <p:ph type="title"/>
          </p:nvPr>
        </p:nvSpPr>
        <p:spPr>
          <a:xfrm>
            <a:off x="952500" y="23876"/>
            <a:ext cx="11099800" cy="1252370"/>
          </a:xfrm>
          <a:prstGeom prst="rect">
            <a:avLst/>
          </a:prstGeom>
        </p:spPr>
        <p:txBody>
          <a:bodyPr>
            <a:noAutofit/>
          </a:bodyPr>
          <a:lstStyle>
            <a:lvl1pPr defTabSz="490727">
              <a:defRPr sz="6719"/>
            </a:lvl1pPr>
          </a:lstStyle>
          <a:p>
            <a:r>
              <a:rPr sz="5400" dirty="0"/>
              <a:t>Again, we can </a:t>
            </a:r>
            <a:r>
              <a:rPr sz="5400"/>
              <a:t>leverage </a:t>
            </a:r>
            <a:r>
              <a:rPr lang="en-US" sz="5400"/>
              <a:t>SGX</a:t>
            </a:r>
            <a:endParaRPr sz="5400" dirty="0"/>
          </a:p>
        </p:txBody>
      </p:sp>
      <p:grpSp>
        <p:nvGrpSpPr>
          <p:cNvPr id="4" name="Group 3"/>
          <p:cNvGrpSpPr/>
          <p:nvPr/>
        </p:nvGrpSpPr>
        <p:grpSpPr>
          <a:xfrm>
            <a:off x="2253041" y="7816059"/>
            <a:ext cx="3941040" cy="819205"/>
            <a:chOff x="2216465" y="7834347"/>
            <a:chExt cx="3941040" cy="819205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16465" y="7834347"/>
              <a:ext cx="3941040" cy="819205"/>
            </a:xfrm>
            <a:prstGeom prst="rect">
              <a:avLst/>
            </a:prstGeom>
          </p:spPr>
        </p:pic>
        <p:pic>
          <p:nvPicPr>
            <p:cNvPr id="1230" name="image27.png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4531610" y="7974699"/>
              <a:ext cx="1351254" cy="562812"/>
            </a:xfrm>
            <a:prstGeom prst="rect">
              <a:avLst/>
            </a:prstGeom>
            <a:ln w="12700">
              <a:miter lim="400000"/>
            </a:ln>
          </p:spPr>
        </p:pic>
      </p:grpSp>
      <p:grpSp>
        <p:nvGrpSpPr>
          <p:cNvPr id="2" name="Group 1"/>
          <p:cNvGrpSpPr/>
          <p:nvPr/>
        </p:nvGrpSpPr>
        <p:grpSpPr>
          <a:xfrm>
            <a:off x="8813278" y="4802272"/>
            <a:ext cx="3689339" cy="3017078"/>
            <a:chOff x="8250605" y="5820500"/>
            <a:chExt cx="3689339" cy="3017078"/>
          </a:xfrm>
        </p:grpSpPr>
        <p:pic>
          <p:nvPicPr>
            <p:cNvPr id="1241" name="image28.png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 flipH="1">
              <a:off x="10240638" y="6525039"/>
              <a:ext cx="1699306" cy="2312539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1242" name="image31.png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 rot="3458507">
              <a:off x="8033562" y="6037543"/>
              <a:ext cx="2412184" cy="1978098"/>
            </a:xfrm>
            <a:prstGeom prst="rect">
              <a:avLst/>
            </a:prstGeom>
            <a:ln w="12700">
              <a:miter lim="400000"/>
            </a:ln>
          </p:spPr>
        </p:pic>
      </p:grpSp>
      <p:pic>
        <p:nvPicPr>
          <p:cNvPr id="1243" name="image18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9592090" y="5154377"/>
            <a:ext cx="1666347" cy="1666348"/>
          </a:xfrm>
          <a:prstGeom prst="rect">
            <a:avLst/>
          </a:prstGeom>
          <a:ln w="12700">
            <a:miter lim="400000"/>
          </a:ln>
        </p:spPr>
      </p:pic>
      <p:pic>
        <p:nvPicPr>
          <p:cNvPr id="1244" name="image29.pn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6713401" y="7357397"/>
            <a:ext cx="1351219" cy="1520112"/>
          </a:xfrm>
          <a:prstGeom prst="rect">
            <a:avLst/>
          </a:prstGeom>
          <a:ln w="12700">
            <a:miter lim="400000"/>
          </a:ln>
        </p:spPr>
      </p:pic>
      <p:pic>
        <p:nvPicPr>
          <p:cNvPr id="1245" name="image23.png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2165015" y="4767837"/>
            <a:ext cx="1281664" cy="128166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6" name="Group 35"/>
          <p:cNvGrpSpPr/>
          <p:nvPr/>
        </p:nvGrpSpPr>
        <p:grpSpPr>
          <a:xfrm>
            <a:off x="4813566" y="2875609"/>
            <a:ext cx="3876141" cy="4467949"/>
            <a:chOff x="10455900" y="3562261"/>
            <a:chExt cx="2580211" cy="2974157"/>
          </a:xfrm>
        </p:grpSpPr>
        <p:pic>
          <p:nvPicPr>
            <p:cNvPr id="40" name="image19.png"/>
            <p:cNvPicPr>
              <a:picLocks noChangeAspect="1"/>
            </p:cNvPicPr>
            <p:nvPr/>
          </p:nvPicPr>
          <p:blipFill>
            <a:blip r:embed="rId11">
              <a:extLst/>
            </a:blip>
            <a:srcRect b="89692"/>
            <a:stretch>
              <a:fillRect/>
            </a:stretch>
          </p:blipFill>
          <p:spPr>
            <a:xfrm>
              <a:off x="10455910" y="4171576"/>
              <a:ext cx="2298471" cy="24697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1" name="image19.png"/>
            <p:cNvPicPr>
              <a:picLocks noChangeAspect="1"/>
            </p:cNvPicPr>
            <p:nvPr/>
          </p:nvPicPr>
          <p:blipFill>
            <a:blip r:embed="rId11">
              <a:extLst/>
            </a:blip>
            <a:srcRect b="89692"/>
            <a:stretch>
              <a:fillRect/>
            </a:stretch>
          </p:blipFill>
          <p:spPr>
            <a:xfrm rot="5399974">
              <a:off x="9741768" y="4885708"/>
              <a:ext cx="1705022" cy="27675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2" name="image19.png"/>
            <p:cNvPicPr>
              <a:picLocks noChangeAspect="1"/>
            </p:cNvPicPr>
            <p:nvPr/>
          </p:nvPicPr>
          <p:blipFill>
            <a:blip r:embed="rId11">
              <a:extLst/>
            </a:blip>
            <a:srcRect b="89692"/>
            <a:stretch>
              <a:fillRect/>
            </a:stretch>
          </p:blipFill>
          <p:spPr>
            <a:xfrm rot="5399974">
              <a:off x="11749480" y="4909645"/>
              <a:ext cx="1705022" cy="3048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3" name="image19.png"/>
            <p:cNvPicPr>
              <a:picLocks noChangeAspect="1"/>
            </p:cNvPicPr>
            <p:nvPr/>
          </p:nvPicPr>
          <p:blipFill>
            <a:blip r:embed="rId11">
              <a:extLst/>
            </a:blip>
            <a:srcRect b="89692"/>
            <a:stretch>
              <a:fillRect/>
            </a:stretch>
          </p:blipFill>
          <p:spPr>
            <a:xfrm>
              <a:off x="10455910" y="5717860"/>
              <a:ext cx="2298471" cy="21098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4" name="image13.png"/>
            <p:cNvPicPr>
              <a:picLocks noChangeAspect="1"/>
            </p:cNvPicPr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11672082" y="5960313"/>
              <a:ext cx="759090" cy="50290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5" name="Shape 1141"/>
            <p:cNvSpPr/>
            <p:nvPr/>
          </p:nvSpPr>
          <p:spPr>
            <a:xfrm>
              <a:off x="12156147" y="5982366"/>
              <a:ext cx="879964" cy="5540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400"/>
              </a:lvl1pPr>
            </a:lstStyle>
            <a:p>
              <a:r>
                <a:rPr dirty="0"/>
                <a:t>SGX</a:t>
              </a:r>
            </a:p>
          </p:txBody>
        </p:sp>
        <p:pic>
          <p:nvPicPr>
            <p:cNvPr id="46" name="image30.png"/>
            <p:cNvPicPr>
              <a:picLocks noChangeAspect="1"/>
            </p:cNvPicPr>
            <p:nvPr/>
          </p:nvPicPr>
          <p:blipFill>
            <a:blip r:embed="rId13">
              <a:extLst/>
            </a:blip>
            <a:stretch>
              <a:fillRect/>
            </a:stretch>
          </p:blipFill>
          <p:spPr>
            <a:xfrm>
              <a:off x="11132481" y="3562261"/>
              <a:ext cx="877702" cy="116716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7" name="Shape 1144"/>
            <p:cNvSpPr/>
            <p:nvPr/>
          </p:nvSpPr>
          <p:spPr>
            <a:xfrm>
              <a:off x="10699401" y="4264177"/>
              <a:ext cx="1743857" cy="167819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130026" tIns="130026" rIns="130026" bIns="130026" numCol="1" anchor="ctr">
              <a:noAutofit/>
            </a:bodyPr>
            <a:lstStyle/>
            <a:p>
              <a:pPr defTabSz="1733973">
                <a:defRPr>
                  <a:latin typeface="Droid Sans"/>
                  <a:ea typeface="Droid Sans"/>
                  <a:cs typeface="Droid Sans"/>
                  <a:sym typeface="Droid Sans"/>
                </a:defRPr>
              </a:pPr>
              <a:r>
                <a:rPr dirty="0"/>
                <a:t>Town</a:t>
              </a:r>
            </a:p>
            <a:p>
              <a:pPr defTabSz="1733973">
                <a:defRPr>
                  <a:latin typeface="Droid Sans"/>
                  <a:ea typeface="Droid Sans"/>
                  <a:cs typeface="Droid Sans"/>
                  <a:sym typeface="Droid Sans"/>
                </a:defRPr>
              </a:pPr>
              <a:r>
                <a:rPr dirty="0"/>
                <a:t>Crier</a:t>
              </a:r>
            </a:p>
          </p:txBody>
        </p:sp>
      </p:grpSp>
      <p:cxnSp>
        <p:nvCxnSpPr>
          <p:cNvPr id="37" name="Straight Arrow Connector 36"/>
          <p:cNvCxnSpPr/>
          <p:nvPr/>
        </p:nvCxnSpPr>
        <p:spPr>
          <a:xfrm>
            <a:off x="3746714" y="5166681"/>
            <a:ext cx="1943420" cy="2"/>
          </a:xfrm>
          <a:prstGeom prst="straightConnector1">
            <a:avLst/>
          </a:prstGeom>
          <a:ln w="152400"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V="1">
            <a:off x="7185312" y="2309651"/>
            <a:ext cx="0" cy="2126303"/>
          </a:xfrm>
          <a:prstGeom prst="straightConnector1">
            <a:avLst/>
          </a:prstGeom>
          <a:ln w="152400"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39" name="Picture 38" descr="Screen Clippin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7998" y="1184356"/>
            <a:ext cx="2762024" cy="108763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273376" y="2890889"/>
            <a:ext cx="1202253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HTML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231" name="Shape 1231"/>
          <p:cNvSpPr/>
          <p:nvPr/>
        </p:nvSpPr>
        <p:spPr>
          <a:xfrm flipV="1">
            <a:off x="6516578" y="5590018"/>
            <a:ext cx="0" cy="3494173"/>
          </a:xfrm>
          <a:prstGeom prst="line">
            <a:avLst/>
          </a:prstGeom>
          <a:ln w="101600">
            <a:solidFill>
              <a:srgbClr val="695D46"/>
            </a:solidFill>
            <a:tailEnd type="triangle"/>
          </a:ln>
        </p:spPr>
        <p:txBody>
          <a:bodyPr lIns="65023" tIns="65023" rIns="65023" bIns="65023"/>
          <a:lstStyle/>
          <a:p>
            <a:pPr algn="l" defTabSz="1733973">
              <a:defRPr sz="2600">
                <a:solidFill>
                  <a:srgbClr val="A1E8D9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7" name="TextBox 6"/>
          <p:cNvSpPr txBox="1"/>
          <p:nvPr/>
        </p:nvSpPr>
        <p:spPr>
          <a:xfrm>
            <a:off x="4917691" y="4411533"/>
            <a:ext cx="3197774" cy="1739420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none" lIns="50800" tIns="50800" rIns="50800" bIns="50800" numCol="1" spcCol="38100" rtlCol="0" anchor="ctr">
            <a:no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dirty="0">
              <a:solidFill>
                <a:srgbClr val="000000"/>
              </a:solidFill>
            </a:endParaRP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000000"/>
                </a:solidFill>
              </a:rPr>
              <a:t>=Extract(HTML)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070483" y="4593073"/>
            <a:ext cx="674128" cy="656590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D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6070483" y="4593073"/>
            <a:ext cx="674128" cy="656590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D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16964"/>
    </mc:Choice>
    <mc:Fallback>
      <p:transition advTm="16964"/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21875E-6 2.70833E-6 L -0.35059 -0.00244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529" y="-13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231" grpId="0" animBg="1"/>
      <p:bldP spid="7" grpId="0" animBg="1"/>
      <p:bldP spid="8" grpId="0" animBg="1"/>
      <p:bldP spid="8" grpId="1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9" name="Group 1259"/>
          <p:cNvGrpSpPr/>
          <p:nvPr/>
        </p:nvGrpSpPr>
        <p:grpSpPr>
          <a:xfrm>
            <a:off x="-130739" y="4462636"/>
            <a:ext cx="4317723" cy="2540056"/>
            <a:chOff x="0" y="-244258"/>
            <a:chExt cx="4317722" cy="2540055"/>
          </a:xfrm>
        </p:grpSpPr>
        <p:sp>
          <p:nvSpPr>
            <p:cNvPr id="1254" name="Shape 1254"/>
            <p:cNvSpPr/>
            <p:nvPr/>
          </p:nvSpPr>
          <p:spPr>
            <a:xfrm>
              <a:off x="-1" y="-244259"/>
              <a:ext cx="4317724" cy="2540056"/>
            </a:xfrm>
            <a:prstGeom prst="rect">
              <a:avLst/>
            </a:prstGeom>
            <a:solidFill>
              <a:srgbClr val="CCC47C"/>
            </a:solidFill>
            <a:ln w="12700" cap="flat">
              <a:solidFill>
                <a:srgbClr val="695D46"/>
              </a:solidFill>
              <a:prstDash val="solid"/>
              <a:round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1733973">
                <a:defRPr sz="26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255" name="Shape 1255"/>
            <p:cNvSpPr/>
            <p:nvPr/>
          </p:nvSpPr>
          <p:spPr>
            <a:xfrm>
              <a:off x="447304" y="634288"/>
              <a:ext cx="3423154" cy="1234804"/>
            </a:xfrm>
            <a:prstGeom prst="rect">
              <a:avLst/>
            </a:prstGeom>
            <a:solidFill>
              <a:srgbClr val="38761D"/>
            </a:solidFill>
            <a:ln w="12700" cap="flat">
              <a:solidFill>
                <a:srgbClr val="666666"/>
              </a:solidFill>
              <a:prstDash val="solid"/>
              <a:round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1733973">
                <a:defRPr sz="26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pic>
          <p:nvPicPr>
            <p:cNvPr id="1256" name="image03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2749070" y="945034"/>
              <a:ext cx="872205" cy="77933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257" name="Shape 1257"/>
            <p:cNvSpPr/>
            <p:nvPr/>
          </p:nvSpPr>
          <p:spPr>
            <a:xfrm>
              <a:off x="512419" y="737927"/>
              <a:ext cx="2200965" cy="12791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130026" tIns="130026" rIns="130026" bIns="130026" numCol="1" anchor="t">
              <a:noAutofit/>
            </a:bodyPr>
            <a:lstStyle>
              <a:lvl1pPr algn="l" defTabSz="1733973">
                <a:defRPr sz="3200" b="1">
                  <a:latin typeface="Courier New"/>
                  <a:ea typeface="Courier New"/>
                  <a:cs typeface="Courier New"/>
                  <a:sym typeface="Courier New"/>
                </a:defRPr>
              </a:lvl1pPr>
            </a:lstStyle>
            <a:p>
              <a:r>
                <a:t>Steam Trader</a:t>
              </a:r>
            </a:p>
          </p:txBody>
        </p:sp>
        <p:sp>
          <p:nvSpPr>
            <p:cNvPr id="1258" name="Shape 1258"/>
            <p:cNvSpPr/>
            <p:nvPr/>
          </p:nvSpPr>
          <p:spPr>
            <a:xfrm>
              <a:off x="809792" y="-164418"/>
              <a:ext cx="2698138" cy="8299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130026" tIns="130026" rIns="130026" bIns="130026" numCol="1" anchor="t">
              <a:noAutofit/>
            </a:bodyPr>
            <a:lstStyle>
              <a:lvl1pPr algn="l" defTabSz="1733973">
                <a:defRPr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Blockchain</a:t>
              </a:r>
            </a:p>
          </p:txBody>
        </p:sp>
      </p:grpSp>
      <p:sp>
        <p:nvSpPr>
          <p:cNvPr id="1260" name="Shape 126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490727">
              <a:defRPr sz="6719"/>
            </a:lvl1pPr>
          </a:lstStyle>
          <a:p>
            <a:r>
              <a:t>Again, we can leverage enclave confidentiality</a:t>
            </a:r>
          </a:p>
        </p:txBody>
      </p:sp>
      <p:grpSp>
        <p:nvGrpSpPr>
          <p:cNvPr id="1263" name="Group 1263"/>
          <p:cNvGrpSpPr/>
          <p:nvPr/>
        </p:nvGrpSpPr>
        <p:grpSpPr>
          <a:xfrm>
            <a:off x="5274728" y="5190239"/>
            <a:ext cx="2407634" cy="1922709"/>
            <a:chOff x="0" y="-138780"/>
            <a:chExt cx="2407633" cy="1922707"/>
          </a:xfrm>
        </p:grpSpPr>
        <p:sp>
          <p:nvSpPr>
            <p:cNvPr id="1261" name="Shape 1261"/>
            <p:cNvSpPr/>
            <p:nvPr/>
          </p:nvSpPr>
          <p:spPr>
            <a:xfrm>
              <a:off x="0" y="124956"/>
              <a:ext cx="2407634" cy="1395234"/>
            </a:xfrm>
            <a:prstGeom prst="rect">
              <a:avLst/>
            </a:prstGeom>
            <a:solidFill>
              <a:srgbClr val="B3A77D"/>
            </a:solidFill>
            <a:ln w="12700" cap="flat">
              <a:solidFill>
                <a:srgbClr val="695D46"/>
              </a:solidFill>
              <a:prstDash val="solid"/>
              <a:round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1733973">
                <a:defRPr sz="26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262" name="Shape 1262"/>
            <p:cNvSpPr/>
            <p:nvPr/>
          </p:nvSpPr>
          <p:spPr>
            <a:xfrm>
              <a:off x="0" y="-138781"/>
              <a:ext cx="2407634" cy="19227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130026" tIns="130026" rIns="130026" bIns="130026" numCol="1" anchor="ctr">
              <a:noAutofit/>
            </a:bodyPr>
            <a:lstStyle>
              <a:lvl1pPr algn="l" defTabSz="1733973">
                <a:defRPr sz="4000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Town Crier</a:t>
              </a:r>
            </a:p>
          </p:txBody>
        </p:sp>
      </p:grpSp>
      <p:pic>
        <p:nvPicPr>
          <p:cNvPr id="1264" name="image27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964906" y="8522444"/>
            <a:ext cx="1351254" cy="562812"/>
          </a:xfrm>
          <a:prstGeom prst="rect">
            <a:avLst/>
          </a:prstGeom>
          <a:ln w="12700">
            <a:miter lim="400000"/>
          </a:ln>
        </p:spPr>
      </p:pic>
      <p:sp>
        <p:nvSpPr>
          <p:cNvPr id="1265" name="Shape 1265"/>
          <p:cNvSpPr/>
          <p:nvPr/>
        </p:nvSpPr>
        <p:spPr>
          <a:xfrm flipV="1">
            <a:off x="6516577" y="7552245"/>
            <a:ext cx="1" cy="2263467"/>
          </a:xfrm>
          <a:prstGeom prst="line">
            <a:avLst/>
          </a:prstGeom>
          <a:ln w="101600">
            <a:solidFill>
              <a:srgbClr val="695D46"/>
            </a:solidFill>
            <a:tailEnd type="triangle"/>
          </a:ln>
        </p:spPr>
        <p:txBody>
          <a:bodyPr lIns="65023" tIns="65023" rIns="65023" bIns="65023"/>
          <a:lstStyle/>
          <a:p>
            <a:pPr algn="l" defTabSz="1733973">
              <a:defRPr sz="2600">
                <a:solidFill>
                  <a:srgbClr val="A1E8D9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pic>
        <p:nvPicPr>
          <p:cNvPr id="1266" name="image27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618536" y="6055371"/>
            <a:ext cx="1140138" cy="474894"/>
          </a:xfrm>
          <a:prstGeom prst="rect">
            <a:avLst/>
          </a:prstGeom>
          <a:ln w="12700">
            <a:miter lim="400000"/>
          </a:ln>
        </p:spPr>
      </p:pic>
      <p:pic>
        <p:nvPicPr>
          <p:cNvPr id="1267" name="image19.png"/>
          <p:cNvPicPr>
            <a:picLocks noChangeAspect="1"/>
          </p:cNvPicPr>
          <p:nvPr/>
        </p:nvPicPr>
        <p:blipFill>
          <a:blip r:embed="rId4">
            <a:extLst/>
          </a:blip>
          <a:srcRect b="89692"/>
          <a:stretch>
            <a:fillRect/>
          </a:stretch>
        </p:blipFill>
        <p:spPr>
          <a:xfrm rot="5399978">
            <a:off x="3154345" y="5556190"/>
            <a:ext cx="3536855" cy="35285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68" name="image19.png"/>
          <p:cNvPicPr>
            <a:picLocks noChangeAspect="1"/>
          </p:cNvPicPr>
          <p:nvPr/>
        </p:nvPicPr>
        <p:blipFill>
          <a:blip r:embed="rId4">
            <a:extLst/>
          </a:blip>
          <a:srcRect b="89692"/>
          <a:stretch>
            <a:fillRect/>
          </a:stretch>
        </p:blipFill>
        <p:spPr>
          <a:xfrm rot="5399978">
            <a:off x="6338345" y="5634910"/>
            <a:ext cx="3536855" cy="35285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69" name="image19.png"/>
          <p:cNvPicPr>
            <a:picLocks noChangeAspect="1"/>
          </p:cNvPicPr>
          <p:nvPr/>
        </p:nvPicPr>
        <p:blipFill>
          <a:blip r:embed="rId4">
            <a:extLst/>
          </a:blip>
          <a:srcRect b="89692"/>
          <a:stretch>
            <a:fillRect/>
          </a:stretch>
        </p:blipFill>
        <p:spPr>
          <a:xfrm>
            <a:off x="4746343" y="7256565"/>
            <a:ext cx="3536854" cy="352852"/>
          </a:xfrm>
          <a:prstGeom prst="rect">
            <a:avLst/>
          </a:prstGeom>
          <a:ln w="12700">
            <a:miter lim="400000"/>
          </a:ln>
        </p:spPr>
      </p:pic>
      <p:pic>
        <p:nvPicPr>
          <p:cNvPr id="1270" name="image30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388913" y="4159733"/>
            <a:ext cx="1253087" cy="1666348"/>
          </a:xfrm>
          <a:prstGeom prst="rect">
            <a:avLst/>
          </a:prstGeom>
          <a:ln w="12700">
            <a:miter lim="400000"/>
          </a:ln>
        </p:spPr>
      </p:pic>
      <p:sp>
        <p:nvSpPr>
          <p:cNvPr id="1271" name="Shape 1271"/>
          <p:cNvSpPr/>
          <p:nvPr/>
        </p:nvSpPr>
        <p:spPr>
          <a:xfrm>
            <a:off x="7229246" y="4880815"/>
            <a:ext cx="5393082" cy="19100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909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5909" y="21600"/>
                </a:lnTo>
                <a:lnTo>
                  <a:pt x="5909" y="18000"/>
                </a:lnTo>
                <a:lnTo>
                  <a:pt x="0" y="19750"/>
                </a:lnTo>
                <a:lnTo>
                  <a:pt x="5909" y="12600"/>
                </a:lnTo>
                <a:close/>
              </a:path>
            </a:pathLst>
          </a:custGeom>
          <a:solidFill>
            <a:srgbClr val="FFFFFF"/>
          </a:solidFill>
          <a:ln w="38100">
            <a:solidFill>
              <a:srgbClr val="695D46"/>
            </a:solidFill>
          </a:ln>
        </p:spPr>
        <p:txBody>
          <a:bodyPr lIns="65023" tIns="65023" rIns="65023" bIns="65023" anchor="ctr"/>
          <a:lstStyle/>
          <a:p>
            <a:pPr algn="l" defTabSz="1733973">
              <a:defRPr sz="26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grpSp>
        <p:nvGrpSpPr>
          <p:cNvPr id="1274" name="Group 1274"/>
          <p:cNvGrpSpPr/>
          <p:nvPr/>
        </p:nvGrpSpPr>
        <p:grpSpPr>
          <a:xfrm>
            <a:off x="8941685" y="4931845"/>
            <a:ext cx="3614722" cy="1759076"/>
            <a:chOff x="0" y="0"/>
            <a:chExt cx="3614720" cy="1759075"/>
          </a:xfrm>
        </p:grpSpPr>
        <p:sp>
          <p:nvSpPr>
            <p:cNvPr id="1272" name="Shape 1272"/>
            <p:cNvSpPr/>
            <p:nvPr/>
          </p:nvSpPr>
          <p:spPr>
            <a:xfrm>
              <a:off x="0" y="0"/>
              <a:ext cx="3614721" cy="1006080"/>
            </a:xfrm>
            <a:prstGeom prst="rect">
              <a:avLst/>
            </a:prstGeom>
            <a:solidFill>
              <a:srgbClr val="00FF00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t">
              <a:noAutofit/>
            </a:bodyPr>
            <a:lstStyle/>
            <a:p>
              <a:pPr algn="l" defTabSz="1733973">
                <a:defRPr sz="26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273" name="Shape 1273"/>
            <p:cNvSpPr/>
            <p:nvPr/>
          </p:nvSpPr>
          <p:spPr>
            <a:xfrm>
              <a:off x="0" y="0"/>
              <a:ext cx="3614721" cy="1759076"/>
            </a:xfrm>
            <a:prstGeom prst="rect">
              <a:avLst/>
            </a:prstGeom>
            <a:solidFill>
              <a:schemeClr val="accent2">
                <a:hueOff val="-2473792"/>
                <a:satOff val="-50209"/>
                <a:lumOff val="23543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130026" tIns="130026" rIns="130026" bIns="130026" numCol="1" anchor="t">
              <a:spAutoFit/>
            </a:bodyPr>
            <a:lstStyle/>
            <a:p>
              <a:pPr algn="l" defTabSz="1733973">
                <a:defRPr sz="3400" b="1">
                  <a:latin typeface="Arial"/>
                  <a:ea typeface="Arial"/>
                  <a:cs typeface="Arial"/>
                  <a:sym typeface="Arial"/>
                </a:defRPr>
              </a:pPr>
              <a:r>
                <a:t>✓</a:t>
              </a:r>
              <a:r>
                <a:rPr b="0"/>
                <a:t> A game has been delivered to Bob.</a:t>
              </a:r>
            </a:p>
          </p:txBody>
        </p:sp>
      </p:grpSp>
      <p:pic>
        <p:nvPicPr>
          <p:cNvPr id="1275" name="image28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 flipH="1">
            <a:off x="10240638" y="7256559"/>
            <a:ext cx="1699306" cy="2312539"/>
          </a:xfrm>
          <a:prstGeom prst="rect">
            <a:avLst/>
          </a:prstGeom>
          <a:ln w="12700">
            <a:miter lim="400000"/>
          </a:ln>
        </p:spPr>
      </p:pic>
      <p:pic>
        <p:nvPicPr>
          <p:cNvPr id="1276" name="image31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3458507">
            <a:off x="8033562" y="6769063"/>
            <a:ext cx="2412184" cy="1978098"/>
          </a:xfrm>
          <a:prstGeom prst="rect">
            <a:avLst/>
          </a:prstGeom>
          <a:ln w="12700">
            <a:miter lim="400000"/>
          </a:ln>
        </p:spPr>
      </p:pic>
      <p:pic>
        <p:nvPicPr>
          <p:cNvPr id="1277" name="image18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9138167" y="7288245"/>
            <a:ext cx="1666347" cy="1666348"/>
          </a:xfrm>
          <a:prstGeom prst="rect">
            <a:avLst/>
          </a:prstGeom>
          <a:ln w="12700">
            <a:miter lim="400000"/>
          </a:ln>
        </p:spPr>
      </p:pic>
      <p:pic>
        <p:nvPicPr>
          <p:cNvPr id="1278" name="image29.pn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6713401" y="8088917"/>
            <a:ext cx="1351219" cy="1520112"/>
          </a:xfrm>
          <a:prstGeom prst="rect">
            <a:avLst/>
          </a:prstGeom>
          <a:ln w="12700">
            <a:miter lim="400000"/>
          </a:ln>
        </p:spPr>
      </p:pic>
      <p:pic>
        <p:nvPicPr>
          <p:cNvPr id="1279" name="image23.png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2165015" y="5609085"/>
            <a:ext cx="1281664" cy="1281664"/>
          </a:xfrm>
          <a:prstGeom prst="rect">
            <a:avLst/>
          </a:prstGeom>
          <a:ln w="12700">
            <a:miter lim="400000"/>
          </a:ln>
        </p:spPr>
      </p:pic>
      <p:sp>
        <p:nvSpPr>
          <p:cNvPr id="1280" name="Shape 1280"/>
          <p:cNvSpPr/>
          <p:nvPr/>
        </p:nvSpPr>
        <p:spPr>
          <a:xfrm>
            <a:off x="60844" y="2832195"/>
            <a:ext cx="3270401" cy="1759076"/>
          </a:xfrm>
          <a:prstGeom prst="rect">
            <a:avLst/>
          </a:prstGeom>
          <a:solidFill>
            <a:schemeClr val="accent2">
              <a:hueOff val="-2473792"/>
              <a:satOff val="-50209"/>
              <a:lumOff val="23543"/>
            </a:schemeClr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130026" tIns="130026" rIns="130026" bIns="130026">
            <a:spAutoFit/>
          </a:bodyPr>
          <a:lstStyle/>
          <a:p>
            <a:pPr algn="l" defTabSz="1733973">
              <a:defRPr sz="3400" b="1">
                <a:latin typeface="Arial"/>
                <a:ea typeface="Arial"/>
                <a:cs typeface="Arial"/>
                <a:sym typeface="Arial"/>
              </a:defRPr>
            </a:pPr>
            <a:r>
              <a:t>✓</a:t>
            </a:r>
            <a:r>
              <a:rPr b="0"/>
              <a:t> A game has been delivered to Bob.</a:t>
            </a:r>
          </a:p>
        </p:txBody>
      </p:sp>
      <p:sp>
        <p:nvSpPr>
          <p:cNvPr id="1281" name="Shape 1281"/>
          <p:cNvSpPr/>
          <p:nvPr/>
        </p:nvSpPr>
        <p:spPr>
          <a:xfrm flipH="1">
            <a:off x="3770966" y="6251722"/>
            <a:ext cx="1003948" cy="1"/>
          </a:xfrm>
          <a:prstGeom prst="line">
            <a:avLst/>
          </a:prstGeom>
          <a:ln w="101600">
            <a:solidFill>
              <a:srgbClr val="695D46"/>
            </a:solidFill>
            <a:tailEnd type="triangle"/>
          </a:ln>
        </p:spPr>
        <p:txBody>
          <a:bodyPr lIns="65023" tIns="65023" rIns="65023" bIns="65023"/>
          <a:lstStyle/>
          <a:p>
            <a:pPr algn="l" defTabSz="1733973">
              <a:defRPr sz="2600">
                <a:solidFill>
                  <a:srgbClr val="A1E8D9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pic>
        <p:nvPicPr>
          <p:cNvPr id="1282" name="image19.png"/>
          <p:cNvPicPr>
            <a:picLocks noChangeAspect="1"/>
          </p:cNvPicPr>
          <p:nvPr/>
        </p:nvPicPr>
        <p:blipFill>
          <a:blip r:embed="rId4">
            <a:extLst/>
          </a:blip>
          <a:srcRect b="89692"/>
          <a:stretch>
            <a:fillRect/>
          </a:stretch>
        </p:blipFill>
        <p:spPr>
          <a:xfrm>
            <a:off x="4748102" y="3731138"/>
            <a:ext cx="3536855" cy="35285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286" name="Group 1286"/>
          <p:cNvGrpSpPr/>
          <p:nvPr/>
        </p:nvGrpSpPr>
        <p:grpSpPr>
          <a:xfrm>
            <a:off x="7213655" y="2939322"/>
            <a:ext cx="5604344" cy="2176774"/>
            <a:chOff x="0" y="0"/>
            <a:chExt cx="5604342" cy="2176772"/>
          </a:xfrm>
        </p:grpSpPr>
        <p:pic>
          <p:nvPicPr>
            <p:cNvPr id="1283" name="pasted-image.jpg"/>
            <p:cNvPicPr>
              <a:picLocks/>
            </p:cNvPicPr>
            <p:nvPr/>
          </p:nvPicPr>
          <p:blipFill>
            <a:blip r:embed="rId11">
              <a:alphaModFix amt="41337"/>
              <a:extLst/>
            </a:blip>
            <a:srcRect t="13591" b="39653"/>
            <a:stretch>
              <a:fillRect/>
            </a:stretch>
          </p:blipFill>
          <p:spPr>
            <a:xfrm>
              <a:off x="1286558" y="20558"/>
              <a:ext cx="4317785" cy="19617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284" name="Shape 1284"/>
            <p:cNvSpPr/>
            <p:nvPr/>
          </p:nvSpPr>
          <p:spPr>
            <a:xfrm>
              <a:off x="1728029" y="0"/>
              <a:ext cx="3614722" cy="1936454"/>
            </a:xfrm>
            <a:prstGeom prst="rect">
              <a:avLst/>
            </a:prstGeom>
            <a:solidFill>
              <a:srgbClr val="FFFFFF">
                <a:alpha val="82599"/>
              </a:srgbClr>
            </a:solidFill>
            <a:ln w="25400" cap="flat">
              <a:solidFill>
                <a:srgbClr val="85888D">
                  <a:alpha val="82599"/>
                </a:srgbClr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130026" tIns="130026" rIns="130026" bIns="130026" numCol="1" anchor="t">
              <a:spAutoFit/>
            </a:bodyPr>
            <a:lstStyle>
              <a:lvl1pPr>
                <a:defRPr sz="5400" b="1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Alice’s Account</a:t>
              </a:r>
            </a:p>
          </p:txBody>
        </p:sp>
        <p:sp>
          <p:nvSpPr>
            <p:cNvPr id="1285" name="Shape 1285"/>
            <p:cNvSpPr/>
            <p:nvPr/>
          </p:nvSpPr>
          <p:spPr>
            <a:xfrm rot="20497463">
              <a:off x="89337" y="1032038"/>
              <a:ext cx="1879181" cy="870733"/>
            </a:xfrm>
            <a:prstGeom prst="leftRightArrow">
              <a:avLst>
                <a:gd name="adj1" fmla="val 32000"/>
                <a:gd name="adj2" fmla="val 64176"/>
              </a:avLst>
            </a:prstGeom>
            <a:blipFill rotWithShape="1">
              <a:blip r:embed="rId1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50800" dist="127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1287" name="Shape 1287"/>
          <p:cNvSpPr/>
          <p:nvPr/>
        </p:nvSpPr>
        <p:spPr>
          <a:xfrm>
            <a:off x="4382" y="7398"/>
            <a:ext cx="12996036" cy="9738804"/>
          </a:xfrm>
          <a:prstGeom prst="rect">
            <a:avLst/>
          </a:prstGeom>
          <a:gradFill>
            <a:gsLst>
              <a:gs pos="0">
                <a:srgbClr val="FBFBFB">
                  <a:alpha val="73620"/>
                </a:srgbClr>
              </a:gs>
              <a:gs pos="100000">
                <a:srgbClr val="BEBEBE">
                  <a:alpha val="73620"/>
                </a:srgbClr>
              </a:gs>
            </a:gsLst>
            <a:lin ang="5400000"/>
          </a:gra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288" name="Shape 1288"/>
          <p:cNvSpPr/>
          <p:nvPr/>
        </p:nvSpPr>
        <p:spPr>
          <a:xfrm>
            <a:off x="428829" y="3539182"/>
            <a:ext cx="12147142" cy="26752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l">
              <a:spcBef>
                <a:spcPts val="1000"/>
              </a:spcBef>
              <a:defRPr sz="5500" b="1">
                <a:latin typeface="Helvetica"/>
                <a:ea typeface="Helvetica"/>
                <a:cs typeface="Helvetica"/>
                <a:sym typeface="Helvetica"/>
              </a:defRPr>
            </a:pPr>
            <a:r>
              <a:t>Abstraction: </a:t>
            </a:r>
            <a:r>
              <a:rPr b="0">
                <a:latin typeface="+mn-lt"/>
                <a:ea typeface="+mn-ea"/>
                <a:cs typeface="+mn-cs"/>
                <a:sym typeface="Helvetica Light"/>
              </a:rPr>
              <a:t>Smart contract simulates</a:t>
            </a:r>
            <a:r>
              <a:rPr b="0" i="1">
                <a:latin typeface="+mn-lt"/>
                <a:ea typeface="+mn-ea"/>
                <a:cs typeface="+mn-cs"/>
                <a:sym typeface="Helvetica Light"/>
              </a:rPr>
              <a:t> trusted third party with public state.</a:t>
            </a:r>
          </a:p>
        </p:txBody>
      </p:sp>
      <p:sp>
        <p:nvSpPr>
          <p:cNvPr id="1289" name="Shape 1289"/>
          <p:cNvSpPr/>
          <p:nvPr/>
        </p:nvSpPr>
        <p:spPr>
          <a:xfrm>
            <a:off x="308744" y="3614089"/>
            <a:ext cx="12387312" cy="3169228"/>
          </a:xfrm>
          <a:prstGeom prst="rect">
            <a:avLst/>
          </a:prstGeom>
          <a:solidFill>
            <a:schemeClr val="accent3">
              <a:satOff val="18648"/>
              <a:lumOff val="5971"/>
              <a:alpha val="94889"/>
            </a:schemeClr>
          </a:solidFill>
          <a:ln w="50800">
            <a:solidFill>
              <a:srgbClr val="000000">
                <a:alpha val="94889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290" name="Shape 1290"/>
          <p:cNvSpPr/>
          <p:nvPr/>
        </p:nvSpPr>
        <p:spPr>
          <a:xfrm>
            <a:off x="428829" y="3310888"/>
            <a:ext cx="12147142" cy="377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l">
              <a:spcBef>
                <a:spcPts val="1000"/>
              </a:spcBef>
              <a:defRPr sz="4800" b="1">
                <a:latin typeface="Helvetica"/>
                <a:ea typeface="Helvetica"/>
                <a:cs typeface="Helvetica"/>
                <a:sym typeface="Helvetica"/>
              </a:defRPr>
            </a:pPr>
            <a:r>
              <a:t>TC </a:t>
            </a:r>
            <a:r>
              <a:rPr b="0">
                <a:latin typeface="+mn-lt"/>
                <a:ea typeface="+mn-ea"/>
                <a:cs typeface="+mn-cs"/>
                <a:sym typeface="Helvetica Light"/>
              </a:rPr>
              <a:t>enables confidential smart contracts for </a:t>
            </a:r>
            <a:r>
              <a:rPr b="0" i="1">
                <a:latin typeface="+mn-lt"/>
                <a:ea typeface="+mn-ea"/>
                <a:cs typeface="+mn-cs"/>
                <a:sym typeface="Helvetica Light"/>
              </a:rPr>
              <a:t>nearly any digitally represented asset </a:t>
            </a:r>
            <a:endParaRPr b="0">
              <a:latin typeface="+mn-lt"/>
              <a:ea typeface="+mn-ea"/>
              <a:cs typeface="+mn-cs"/>
              <a:sym typeface="Helvetica Light"/>
            </a:endParaRPr>
          </a:p>
          <a:p>
            <a:pPr algn="l">
              <a:spcBef>
                <a:spcPts val="1000"/>
              </a:spcBef>
              <a:defRPr sz="4800" b="1">
                <a:latin typeface="Helvetica"/>
                <a:ea typeface="Helvetica"/>
                <a:cs typeface="Helvetica"/>
                <a:sym typeface="Helvetica"/>
              </a:defRPr>
            </a:pPr>
            <a:r>
              <a:rPr b="0">
                <a:latin typeface="+mn-lt"/>
                <a:ea typeface="+mn-ea"/>
                <a:cs typeface="+mn-cs"/>
                <a:sym typeface="Helvetica Light"/>
              </a:rPr>
              <a:t>($, cryptocurrency, online accounts, etc.)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35738"/>
    </mc:Choice>
    <mc:Fallback>
      <p:transition advTm="35738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71" name="Group 1371"/>
          <p:cNvGrpSpPr/>
          <p:nvPr/>
        </p:nvGrpSpPr>
        <p:grpSpPr>
          <a:xfrm>
            <a:off x="7870401" y="5595481"/>
            <a:ext cx="1978619" cy="2734819"/>
            <a:chOff x="0" y="0"/>
            <a:chExt cx="1978617" cy="2734817"/>
          </a:xfrm>
        </p:grpSpPr>
        <p:pic>
          <p:nvPicPr>
            <p:cNvPr id="1368" name="image14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756200"/>
              <a:ext cx="1978618" cy="197861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369" name="image15.png"/>
            <p:cNvPicPr>
              <a:picLocks noChangeAspect="1"/>
            </p:cNvPicPr>
            <p:nvPr/>
          </p:nvPicPr>
          <p:blipFill>
            <a:blip r:embed="rId3">
              <a:extLst/>
            </a:blip>
            <a:srcRect r="75883"/>
            <a:stretch>
              <a:fillRect/>
            </a:stretch>
          </p:blipFill>
          <p:spPr>
            <a:xfrm>
              <a:off x="247008" y="80077"/>
              <a:ext cx="385939" cy="160023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370" name="image15.png"/>
            <p:cNvPicPr>
              <a:picLocks noChangeAspect="1"/>
            </p:cNvPicPr>
            <p:nvPr/>
          </p:nvPicPr>
          <p:blipFill>
            <a:blip r:embed="rId3">
              <a:extLst/>
            </a:blip>
            <a:srcRect r="75883"/>
            <a:stretch>
              <a:fillRect/>
            </a:stretch>
          </p:blipFill>
          <p:spPr>
            <a:xfrm flipH="1">
              <a:off x="731750" y="-1"/>
              <a:ext cx="385939" cy="160023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375" name="Group 1375"/>
          <p:cNvGrpSpPr/>
          <p:nvPr/>
        </p:nvGrpSpPr>
        <p:grpSpPr>
          <a:xfrm>
            <a:off x="3715985" y="5595481"/>
            <a:ext cx="1978619" cy="2734819"/>
            <a:chOff x="0" y="0"/>
            <a:chExt cx="1978617" cy="2734817"/>
          </a:xfrm>
        </p:grpSpPr>
        <p:pic>
          <p:nvPicPr>
            <p:cNvPr id="1372" name="image14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756200"/>
              <a:ext cx="1978618" cy="197861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373" name="image15.png"/>
            <p:cNvPicPr>
              <a:picLocks noChangeAspect="1"/>
            </p:cNvPicPr>
            <p:nvPr/>
          </p:nvPicPr>
          <p:blipFill>
            <a:blip r:embed="rId3">
              <a:extLst/>
            </a:blip>
            <a:srcRect r="75883"/>
            <a:stretch>
              <a:fillRect/>
            </a:stretch>
          </p:blipFill>
          <p:spPr>
            <a:xfrm>
              <a:off x="247008" y="80077"/>
              <a:ext cx="385939" cy="160023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374" name="image15.png"/>
            <p:cNvPicPr>
              <a:picLocks noChangeAspect="1"/>
            </p:cNvPicPr>
            <p:nvPr/>
          </p:nvPicPr>
          <p:blipFill>
            <a:blip r:embed="rId3">
              <a:extLst/>
            </a:blip>
            <a:srcRect r="75883"/>
            <a:stretch>
              <a:fillRect/>
            </a:stretch>
          </p:blipFill>
          <p:spPr>
            <a:xfrm flipH="1">
              <a:off x="731750" y="-1"/>
              <a:ext cx="385939" cy="160023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376" name="Shape 137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490727">
              <a:defRPr sz="6719"/>
            </a:lvl1pPr>
          </a:lstStyle>
          <a:p>
            <a:r>
              <a:t>What if node or source is compromised?</a:t>
            </a:r>
          </a:p>
        </p:txBody>
      </p:sp>
      <p:pic>
        <p:nvPicPr>
          <p:cNvPr id="1377" name="pasted-image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281991" y="3922248"/>
            <a:ext cx="2514401" cy="2024093"/>
          </a:xfrm>
          <a:prstGeom prst="rect">
            <a:avLst/>
          </a:prstGeom>
          <a:ln w="3175">
            <a:solidFill>
              <a:schemeClr val="accent1"/>
            </a:solidFill>
            <a:miter lim="400000"/>
          </a:ln>
        </p:spPr>
      </p:pic>
      <p:grpSp>
        <p:nvGrpSpPr>
          <p:cNvPr id="1388" name="Group 1388"/>
          <p:cNvGrpSpPr/>
          <p:nvPr/>
        </p:nvGrpSpPr>
        <p:grpSpPr>
          <a:xfrm>
            <a:off x="3114694" y="3175900"/>
            <a:ext cx="2687007" cy="2782413"/>
            <a:chOff x="0" y="0"/>
            <a:chExt cx="2687005" cy="2782411"/>
          </a:xfrm>
        </p:grpSpPr>
        <p:grpSp>
          <p:nvGrpSpPr>
            <p:cNvPr id="1383" name="Group 1383"/>
            <p:cNvGrpSpPr/>
            <p:nvPr/>
          </p:nvGrpSpPr>
          <p:grpSpPr>
            <a:xfrm>
              <a:off x="0" y="712307"/>
              <a:ext cx="2687006" cy="2054296"/>
              <a:chOff x="0" y="-1"/>
              <a:chExt cx="2687005" cy="2054294"/>
            </a:xfrm>
          </p:grpSpPr>
          <p:pic>
            <p:nvPicPr>
              <p:cNvPr id="1378" name="image19.png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rcRect b="89692"/>
              <a:stretch>
                <a:fillRect/>
              </a:stretch>
            </p:blipFill>
            <p:spPr>
              <a:xfrm>
                <a:off x="18" y="-1"/>
                <a:ext cx="2686969" cy="28871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379" name="image19.png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rcRect b="89692"/>
              <a:stretch>
                <a:fillRect/>
              </a:stretch>
            </p:blipFill>
            <p:spPr>
              <a:xfrm rot="5399974">
                <a:off x="-834832" y="834838"/>
                <a:ext cx="1993213" cy="32353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380" name="image19.png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rcRect b="89692"/>
              <a:stretch>
                <a:fillRect/>
              </a:stretch>
            </p:blipFill>
            <p:spPr>
              <a:xfrm rot="5399974">
                <a:off x="1512233" y="862820"/>
                <a:ext cx="1993213" cy="35631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381" name="image19.png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rcRect b="89692"/>
              <a:stretch>
                <a:fillRect/>
              </a:stretch>
            </p:blipFill>
            <p:spPr>
              <a:xfrm>
                <a:off x="18" y="1807644"/>
                <a:ext cx="2686969" cy="24665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1382" name="Shape 1382"/>
              <p:cNvSpPr/>
              <p:nvPr/>
            </p:nvSpPr>
            <p:spPr>
              <a:xfrm>
                <a:off x="1115541" y="341761"/>
                <a:ext cx="927660" cy="647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endParaRPr/>
              </a:p>
            </p:txBody>
          </p:sp>
        </p:grpSp>
        <p:grpSp>
          <p:nvGrpSpPr>
            <p:cNvPr id="1387" name="Group 1387"/>
            <p:cNvGrpSpPr/>
            <p:nvPr/>
          </p:nvGrpSpPr>
          <p:grpSpPr>
            <a:xfrm>
              <a:off x="284665" y="0"/>
              <a:ext cx="2038615" cy="2782412"/>
              <a:chOff x="0" y="0"/>
              <a:chExt cx="2038613" cy="2782411"/>
            </a:xfrm>
          </p:grpSpPr>
          <p:sp>
            <p:nvSpPr>
              <p:cNvPr id="1384" name="Shape 1384"/>
              <p:cNvSpPr/>
              <p:nvPr/>
            </p:nvSpPr>
            <p:spPr>
              <a:xfrm>
                <a:off x="-1" y="1006818"/>
                <a:ext cx="2038615" cy="1589334"/>
              </a:xfrm>
              <a:prstGeom prst="rect">
                <a:avLst/>
              </a:prstGeom>
              <a:solidFill>
                <a:srgbClr val="FFF2CC"/>
              </a:solidFill>
              <a:ln w="50800" cap="flat">
                <a:solidFill>
                  <a:srgbClr val="7F6000"/>
                </a:solidFill>
                <a:prstDash val="solid"/>
                <a:round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defTabSz="1733973">
                  <a:defRPr sz="2600"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1385" name="Shape 1385"/>
              <p:cNvSpPr/>
              <p:nvPr/>
            </p:nvSpPr>
            <p:spPr>
              <a:xfrm>
                <a:off x="-1" y="820558"/>
                <a:ext cx="2038615" cy="196185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130026" tIns="130026" rIns="130026" bIns="130026" numCol="1" anchor="ctr">
                <a:noAutofit/>
              </a:bodyPr>
              <a:lstStyle/>
              <a:p>
                <a:pPr defTabSz="1733973">
                  <a:defRPr sz="5600">
                    <a:latin typeface="Droid Sans"/>
                    <a:ea typeface="Droid Sans"/>
                    <a:cs typeface="Droid Sans"/>
                    <a:sym typeface="Droid Sans"/>
                  </a:defRPr>
                </a:pPr>
                <a:r>
                  <a:rPr sz="4400" dirty="0"/>
                  <a:t>Town</a:t>
                </a:r>
              </a:p>
              <a:p>
                <a:pPr defTabSz="1733973">
                  <a:defRPr sz="5600">
                    <a:latin typeface="Droid Sans"/>
                    <a:ea typeface="Droid Sans"/>
                    <a:cs typeface="Droid Sans"/>
                    <a:sym typeface="Droid Sans"/>
                  </a:defRPr>
                </a:pPr>
                <a:r>
                  <a:rPr sz="4400" dirty="0"/>
                  <a:t>Crier</a:t>
                </a:r>
              </a:p>
            </p:txBody>
          </p:sp>
          <p:pic>
            <p:nvPicPr>
              <p:cNvPr id="1386" name="image30.png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506281" y="0"/>
                <a:ext cx="1026057" cy="136444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sp>
        <p:nvSpPr>
          <p:cNvPr id="1389" name="Shape 1389"/>
          <p:cNvSpPr/>
          <p:nvPr/>
        </p:nvSpPr>
        <p:spPr>
          <a:xfrm flipH="1">
            <a:off x="9820069" y="4934294"/>
            <a:ext cx="1268433" cy="1"/>
          </a:xfrm>
          <a:prstGeom prst="line">
            <a:avLst/>
          </a:prstGeom>
          <a:ln w="1016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390" name="Shape 1390"/>
          <p:cNvSpPr/>
          <p:nvPr/>
        </p:nvSpPr>
        <p:spPr>
          <a:xfrm flipH="1">
            <a:off x="5760177" y="4934294"/>
            <a:ext cx="1498136" cy="1"/>
          </a:xfrm>
          <a:prstGeom prst="line">
            <a:avLst/>
          </a:prstGeom>
          <a:ln w="1016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391" name="Shape 1391"/>
          <p:cNvSpPr/>
          <p:nvPr/>
        </p:nvSpPr>
        <p:spPr>
          <a:xfrm flipH="1">
            <a:off x="1597999" y="4934294"/>
            <a:ext cx="1498136" cy="1"/>
          </a:xfrm>
          <a:prstGeom prst="line">
            <a:avLst/>
          </a:prstGeom>
          <a:ln w="1016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392" name="Shape 1392"/>
          <p:cNvSpPr/>
          <p:nvPr/>
        </p:nvSpPr>
        <p:spPr>
          <a:xfrm>
            <a:off x="490312" y="4127844"/>
            <a:ext cx="1145679" cy="161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2000">
                <a:solidFill>
                  <a:schemeClr val="accent5"/>
                </a:solidFill>
              </a:defRPr>
            </a:lvl1pPr>
          </a:lstStyle>
          <a:p>
            <a:r>
              <a:t>✘</a:t>
            </a:r>
          </a:p>
        </p:txBody>
      </p:sp>
      <p:sp>
        <p:nvSpPr>
          <p:cNvPr id="1393" name="Shape 1393"/>
          <p:cNvSpPr/>
          <p:nvPr/>
        </p:nvSpPr>
        <p:spPr>
          <a:xfrm>
            <a:off x="11110592" y="3951529"/>
            <a:ext cx="1403897" cy="161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2000">
                <a:solidFill>
                  <a:schemeClr val="accent2"/>
                </a:solidFill>
              </a:defRPr>
            </a:lvl1pPr>
          </a:lstStyle>
          <a:p>
            <a:r>
              <a:t>✔︎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8" name="Group 1398"/>
          <p:cNvGrpSpPr/>
          <p:nvPr/>
        </p:nvGrpSpPr>
        <p:grpSpPr>
          <a:xfrm flipH="1">
            <a:off x="10493346" y="6514838"/>
            <a:ext cx="2307754" cy="3189746"/>
            <a:chOff x="0" y="0"/>
            <a:chExt cx="2307753" cy="3189744"/>
          </a:xfrm>
        </p:grpSpPr>
        <p:pic>
          <p:nvPicPr>
            <p:cNvPr id="1395" name="image14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881991"/>
              <a:ext cx="2307754" cy="230775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396" name="image15.png"/>
            <p:cNvPicPr>
              <a:picLocks noChangeAspect="1"/>
            </p:cNvPicPr>
            <p:nvPr/>
          </p:nvPicPr>
          <p:blipFill>
            <a:blip r:embed="rId3">
              <a:extLst/>
            </a:blip>
            <a:srcRect r="75883"/>
            <a:stretch>
              <a:fillRect/>
            </a:stretch>
          </p:blipFill>
          <p:spPr>
            <a:xfrm>
              <a:off x="288097" y="93398"/>
              <a:ext cx="450139" cy="186642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397" name="image15.png"/>
            <p:cNvPicPr>
              <a:picLocks noChangeAspect="1"/>
            </p:cNvPicPr>
            <p:nvPr/>
          </p:nvPicPr>
          <p:blipFill>
            <a:blip r:embed="rId3">
              <a:extLst/>
            </a:blip>
            <a:srcRect r="75883"/>
            <a:stretch>
              <a:fillRect/>
            </a:stretch>
          </p:blipFill>
          <p:spPr>
            <a:xfrm flipH="1">
              <a:off x="853474" y="-1"/>
              <a:ext cx="450138" cy="186642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399" name="Shape 1399"/>
          <p:cNvSpPr>
            <a:spLocks noGrp="1"/>
          </p:cNvSpPr>
          <p:nvPr>
            <p:ph type="title"/>
          </p:nvPr>
        </p:nvSpPr>
        <p:spPr>
          <a:xfrm>
            <a:off x="952500" y="215452"/>
            <a:ext cx="11099800" cy="2159001"/>
          </a:xfrm>
          <a:prstGeom prst="rect">
            <a:avLst/>
          </a:prstGeom>
        </p:spPr>
        <p:txBody>
          <a:bodyPr/>
          <a:lstStyle/>
          <a:p>
            <a:pPr defTabSz="490727">
              <a:defRPr sz="6719"/>
            </a:pPr>
            <a:r>
              <a:t>We can have </a:t>
            </a:r>
          </a:p>
          <a:p>
            <a:pPr defTabSz="490727">
              <a:defRPr sz="6719"/>
            </a:pPr>
            <a:r>
              <a:t>redundant sources</a:t>
            </a:r>
          </a:p>
        </p:txBody>
      </p:sp>
      <p:grpSp>
        <p:nvGrpSpPr>
          <p:cNvPr id="1410" name="Group 1410"/>
          <p:cNvGrpSpPr/>
          <p:nvPr/>
        </p:nvGrpSpPr>
        <p:grpSpPr>
          <a:xfrm>
            <a:off x="3623876" y="3854131"/>
            <a:ext cx="2687007" cy="2782413"/>
            <a:chOff x="0" y="0"/>
            <a:chExt cx="2687005" cy="2782411"/>
          </a:xfrm>
        </p:grpSpPr>
        <p:grpSp>
          <p:nvGrpSpPr>
            <p:cNvPr id="1405" name="Group 1405"/>
            <p:cNvGrpSpPr/>
            <p:nvPr/>
          </p:nvGrpSpPr>
          <p:grpSpPr>
            <a:xfrm>
              <a:off x="0" y="712307"/>
              <a:ext cx="2687006" cy="2054296"/>
              <a:chOff x="0" y="-1"/>
              <a:chExt cx="2687005" cy="2054294"/>
            </a:xfrm>
          </p:grpSpPr>
          <p:pic>
            <p:nvPicPr>
              <p:cNvPr id="1400" name="image19.png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rcRect b="89692"/>
              <a:stretch>
                <a:fillRect/>
              </a:stretch>
            </p:blipFill>
            <p:spPr>
              <a:xfrm>
                <a:off x="18" y="-1"/>
                <a:ext cx="2686969" cy="28871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401" name="image19.png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rcRect b="89692"/>
              <a:stretch>
                <a:fillRect/>
              </a:stretch>
            </p:blipFill>
            <p:spPr>
              <a:xfrm rot="5399974">
                <a:off x="-834832" y="834838"/>
                <a:ext cx="1993213" cy="32353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402" name="image19.png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rcRect b="89692"/>
              <a:stretch>
                <a:fillRect/>
              </a:stretch>
            </p:blipFill>
            <p:spPr>
              <a:xfrm rot="5399974">
                <a:off x="1512233" y="862820"/>
                <a:ext cx="1993213" cy="35631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403" name="image19.png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rcRect b="89692"/>
              <a:stretch>
                <a:fillRect/>
              </a:stretch>
            </p:blipFill>
            <p:spPr>
              <a:xfrm>
                <a:off x="18" y="1807644"/>
                <a:ext cx="2686969" cy="24665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1404" name="Shape 1404"/>
              <p:cNvSpPr/>
              <p:nvPr/>
            </p:nvSpPr>
            <p:spPr>
              <a:xfrm>
                <a:off x="1115541" y="341761"/>
                <a:ext cx="927660" cy="647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endParaRPr/>
              </a:p>
            </p:txBody>
          </p:sp>
        </p:grpSp>
        <p:grpSp>
          <p:nvGrpSpPr>
            <p:cNvPr id="1409" name="Group 1409"/>
            <p:cNvGrpSpPr/>
            <p:nvPr/>
          </p:nvGrpSpPr>
          <p:grpSpPr>
            <a:xfrm>
              <a:off x="284665" y="0"/>
              <a:ext cx="2038615" cy="2782412"/>
              <a:chOff x="0" y="0"/>
              <a:chExt cx="2038613" cy="2782411"/>
            </a:xfrm>
          </p:grpSpPr>
          <p:sp>
            <p:nvSpPr>
              <p:cNvPr id="1406" name="Shape 1406"/>
              <p:cNvSpPr/>
              <p:nvPr/>
            </p:nvSpPr>
            <p:spPr>
              <a:xfrm>
                <a:off x="-1" y="1006818"/>
                <a:ext cx="2038615" cy="1589334"/>
              </a:xfrm>
              <a:prstGeom prst="rect">
                <a:avLst/>
              </a:prstGeom>
              <a:solidFill>
                <a:srgbClr val="FFF2CC"/>
              </a:solidFill>
              <a:ln w="50800" cap="flat">
                <a:solidFill>
                  <a:srgbClr val="7F6000"/>
                </a:solidFill>
                <a:prstDash val="solid"/>
                <a:round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defTabSz="1733973">
                  <a:defRPr sz="2600"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1407" name="Shape 1407"/>
              <p:cNvSpPr/>
              <p:nvPr/>
            </p:nvSpPr>
            <p:spPr>
              <a:xfrm>
                <a:off x="-1" y="820558"/>
                <a:ext cx="2038615" cy="196185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130026" tIns="130026" rIns="130026" bIns="130026" numCol="1" anchor="ctr">
                <a:noAutofit/>
              </a:bodyPr>
              <a:lstStyle/>
              <a:p>
                <a:pPr defTabSz="1733973">
                  <a:defRPr sz="5600">
                    <a:latin typeface="Droid Sans"/>
                    <a:ea typeface="Droid Sans"/>
                    <a:cs typeface="Droid Sans"/>
                    <a:sym typeface="Droid Sans"/>
                  </a:defRPr>
                </a:pPr>
                <a:r>
                  <a:rPr sz="4400" dirty="0"/>
                  <a:t>Town</a:t>
                </a:r>
              </a:p>
              <a:p>
                <a:pPr defTabSz="1733973">
                  <a:defRPr sz="5600">
                    <a:latin typeface="Droid Sans"/>
                    <a:ea typeface="Droid Sans"/>
                    <a:cs typeface="Droid Sans"/>
                    <a:sym typeface="Droid Sans"/>
                  </a:defRPr>
                </a:pPr>
                <a:r>
                  <a:rPr sz="4400" dirty="0"/>
                  <a:t>Crier</a:t>
                </a:r>
              </a:p>
            </p:txBody>
          </p:sp>
          <p:pic>
            <p:nvPicPr>
              <p:cNvPr id="1408" name="image30.png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506281" y="0"/>
                <a:ext cx="1026057" cy="136444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pic>
        <p:nvPicPr>
          <p:cNvPr id="1411" name="pasted-image.jp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7817904" y="2532179"/>
            <a:ext cx="2514401" cy="2024093"/>
          </a:xfrm>
          <a:prstGeom prst="rect">
            <a:avLst/>
          </a:prstGeom>
          <a:ln w="101600">
            <a:solidFill>
              <a:schemeClr val="accent1"/>
            </a:solidFill>
            <a:miter lim="400000"/>
          </a:ln>
        </p:spPr>
      </p:pic>
      <p:pic>
        <p:nvPicPr>
          <p:cNvPr id="1412" name="pasted-image.jp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7772234" y="5136471"/>
            <a:ext cx="2514401" cy="2024094"/>
          </a:xfrm>
          <a:prstGeom prst="rect">
            <a:avLst/>
          </a:prstGeom>
          <a:ln w="101600">
            <a:solidFill>
              <a:schemeClr val="accent2"/>
            </a:solidFill>
            <a:miter lim="400000"/>
          </a:ln>
        </p:spPr>
      </p:pic>
      <p:pic>
        <p:nvPicPr>
          <p:cNvPr id="1413" name="pasted-image.jp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7747721" y="7630850"/>
            <a:ext cx="2514402" cy="2024093"/>
          </a:xfrm>
          <a:prstGeom prst="rect">
            <a:avLst/>
          </a:prstGeom>
          <a:ln w="101600">
            <a:solidFill>
              <a:schemeClr val="accent5"/>
            </a:solidFill>
            <a:miter lim="400000"/>
          </a:ln>
        </p:spPr>
      </p:pic>
      <p:sp>
        <p:nvSpPr>
          <p:cNvPr id="1414" name="Shape 1414"/>
          <p:cNvSpPr/>
          <p:nvPr/>
        </p:nvSpPr>
        <p:spPr>
          <a:xfrm flipV="1">
            <a:off x="6319396" y="3446219"/>
            <a:ext cx="1439194" cy="2145346"/>
          </a:xfrm>
          <a:prstGeom prst="line">
            <a:avLst/>
          </a:prstGeom>
          <a:ln w="101600">
            <a:solidFill>
              <a:srgbClr val="000000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415" name="Shape 1415"/>
          <p:cNvSpPr/>
          <p:nvPr/>
        </p:nvSpPr>
        <p:spPr>
          <a:xfrm>
            <a:off x="6192396" y="5683770"/>
            <a:ext cx="1647524" cy="215009"/>
          </a:xfrm>
          <a:prstGeom prst="line">
            <a:avLst/>
          </a:prstGeom>
          <a:ln w="101600">
            <a:solidFill>
              <a:srgbClr val="000000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416" name="Shape 1416"/>
          <p:cNvSpPr/>
          <p:nvPr/>
        </p:nvSpPr>
        <p:spPr>
          <a:xfrm>
            <a:off x="6319397" y="5810771"/>
            <a:ext cx="1393523" cy="2944521"/>
          </a:xfrm>
          <a:prstGeom prst="line">
            <a:avLst/>
          </a:prstGeom>
          <a:ln w="101600">
            <a:solidFill>
              <a:srgbClr val="000000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417" name="Shape 1417"/>
          <p:cNvSpPr/>
          <p:nvPr/>
        </p:nvSpPr>
        <p:spPr>
          <a:xfrm>
            <a:off x="3279445" y="6724551"/>
            <a:ext cx="3086548" cy="647701"/>
          </a:xfrm>
          <a:prstGeom prst="rect">
            <a:avLst/>
          </a:prstGeom>
          <a:solidFill>
            <a:srgbClr val="FFF754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i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Majority vote!</a:t>
            </a:r>
          </a:p>
        </p:txBody>
      </p:sp>
      <p:sp>
        <p:nvSpPr>
          <p:cNvPr id="1418" name="Shape 1418"/>
          <p:cNvSpPr/>
          <p:nvPr/>
        </p:nvSpPr>
        <p:spPr>
          <a:xfrm>
            <a:off x="10690672" y="2737775"/>
            <a:ext cx="1403896" cy="161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2000">
                <a:solidFill>
                  <a:schemeClr val="accent2"/>
                </a:solidFill>
              </a:defRPr>
            </a:lvl1pPr>
          </a:lstStyle>
          <a:p>
            <a:r>
              <a:t>✔︎</a:t>
            </a:r>
          </a:p>
        </p:txBody>
      </p:sp>
      <p:sp>
        <p:nvSpPr>
          <p:cNvPr id="1419" name="Shape 1419"/>
          <p:cNvSpPr/>
          <p:nvPr/>
        </p:nvSpPr>
        <p:spPr>
          <a:xfrm>
            <a:off x="10690672" y="5174336"/>
            <a:ext cx="1403896" cy="161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2000">
                <a:solidFill>
                  <a:schemeClr val="accent2"/>
                </a:solidFill>
              </a:defRPr>
            </a:lvl1pPr>
          </a:lstStyle>
          <a:p>
            <a:r>
              <a:t>✔︎</a:t>
            </a:r>
          </a:p>
        </p:txBody>
      </p:sp>
      <p:sp>
        <p:nvSpPr>
          <p:cNvPr id="1420" name="Shape 1420"/>
          <p:cNvSpPr/>
          <p:nvPr/>
        </p:nvSpPr>
        <p:spPr>
          <a:xfrm>
            <a:off x="10493346" y="7836446"/>
            <a:ext cx="1145680" cy="161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2000">
                <a:solidFill>
                  <a:schemeClr val="accent5"/>
                </a:solidFill>
              </a:defRPr>
            </a:lvl1pPr>
          </a:lstStyle>
          <a:p>
            <a:r>
              <a:t>✘</a:t>
            </a:r>
          </a:p>
        </p:txBody>
      </p:sp>
      <p:sp>
        <p:nvSpPr>
          <p:cNvPr id="1421" name="Shape 1421"/>
          <p:cNvSpPr/>
          <p:nvPr/>
        </p:nvSpPr>
        <p:spPr>
          <a:xfrm>
            <a:off x="1788901" y="5683770"/>
            <a:ext cx="1786410" cy="1"/>
          </a:xfrm>
          <a:prstGeom prst="line">
            <a:avLst/>
          </a:prstGeom>
          <a:ln w="101600">
            <a:solidFill>
              <a:srgbClr val="000000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422" name="Shape 1422"/>
          <p:cNvSpPr/>
          <p:nvPr/>
        </p:nvSpPr>
        <p:spPr>
          <a:xfrm>
            <a:off x="396017" y="4877320"/>
            <a:ext cx="1403897" cy="161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2000">
                <a:solidFill>
                  <a:schemeClr val="accent2"/>
                </a:solidFill>
              </a:defRPr>
            </a:lvl1pPr>
          </a:lstStyle>
          <a:p>
            <a:r>
              <a:t>✔︎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4" name="pasted-image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241988" y="2494004"/>
            <a:ext cx="2514402" cy="2024093"/>
          </a:xfrm>
          <a:prstGeom prst="rect">
            <a:avLst/>
          </a:prstGeom>
          <a:ln w="101600">
            <a:solidFill>
              <a:schemeClr val="accent1"/>
            </a:solidFill>
            <a:miter lim="400000"/>
          </a:ln>
        </p:spPr>
      </p:pic>
      <p:pic>
        <p:nvPicPr>
          <p:cNvPr id="1425" name="image19.png"/>
          <p:cNvPicPr>
            <a:picLocks noChangeAspect="1"/>
          </p:cNvPicPr>
          <p:nvPr/>
        </p:nvPicPr>
        <p:blipFill>
          <a:blip r:embed="rId3">
            <a:extLst/>
          </a:blip>
          <a:srcRect b="89692"/>
          <a:stretch>
            <a:fillRect/>
          </a:stretch>
        </p:blipFill>
        <p:spPr>
          <a:xfrm>
            <a:off x="5291391" y="2508897"/>
            <a:ext cx="2686968" cy="288713"/>
          </a:xfrm>
          <a:prstGeom prst="rect">
            <a:avLst/>
          </a:prstGeom>
          <a:ln w="12700">
            <a:miter lim="400000"/>
          </a:ln>
        </p:spPr>
      </p:pic>
      <p:pic>
        <p:nvPicPr>
          <p:cNvPr id="1426" name="image19.png"/>
          <p:cNvPicPr>
            <a:picLocks noChangeAspect="1"/>
          </p:cNvPicPr>
          <p:nvPr/>
        </p:nvPicPr>
        <p:blipFill>
          <a:blip r:embed="rId3">
            <a:extLst/>
          </a:blip>
          <a:srcRect b="89692"/>
          <a:stretch>
            <a:fillRect/>
          </a:stretch>
        </p:blipFill>
        <p:spPr>
          <a:xfrm rot="5399974">
            <a:off x="4456540" y="3343735"/>
            <a:ext cx="1993213" cy="323535"/>
          </a:xfrm>
          <a:prstGeom prst="rect">
            <a:avLst/>
          </a:prstGeom>
          <a:ln w="12700">
            <a:miter lim="400000"/>
          </a:ln>
        </p:spPr>
      </p:pic>
      <p:pic>
        <p:nvPicPr>
          <p:cNvPr id="1427" name="image19.png"/>
          <p:cNvPicPr>
            <a:picLocks noChangeAspect="1"/>
          </p:cNvPicPr>
          <p:nvPr/>
        </p:nvPicPr>
        <p:blipFill>
          <a:blip r:embed="rId3">
            <a:extLst/>
          </a:blip>
          <a:srcRect b="89692"/>
          <a:stretch>
            <a:fillRect/>
          </a:stretch>
        </p:blipFill>
        <p:spPr>
          <a:xfrm rot="5399974">
            <a:off x="6803606" y="3371718"/>
            <a:ext cx="1993213" cy="356318"/>
          </a:xfrm>
          <a:prstGeom prst="rect">
            <a:avLst/>
          </a:prstGeom>
          <a:ln w="12700">
            <a:miter lim="400000"/>
          </a:ln>
        </p:spPr>
      </p:pic>
      <p:pic>
        <p:nvPicPr>
          <p:cNvPr id="1428" name="image19.png"/>
          <p:cNvPicPr>
            <a:picLocks noChangeAspect="1"/>
          </p:cNvPicPr>
          <p:nvPr/>
        </p:nvPicPr>
        <p:blipFill>
          <a:blip r:embed="rId3">
            <a:extLst/>
          </a:blip>
          <a:srcRect b="89692"/>
          <a:stretch>
            <a:fillRect/>
          </a:stretch>
        </p:blipFill>
        <p:spPr>
          <a:xfrm>
            <a:off x="5291391" y="4316541"/>
            <a:ext cx="2686968" cy="246650"/>
          </a:xfrm>
          <a:prstGeom prst="rect">
            <a:avLst/>
          </a:prstGeom>
          <a:ln w="12700">
            <a:miter lim="400000"/>
          </a:ln>
        </p:spPr>
      </p:pic>
      <p:sp>
        <p:nvSpPr>
          <p:cNvPr id="1429" name="Shape 1429"/>
          <p:cNvSpPr/>
          <p:nvPr/>
        </p:nvSpPr>
        <p:spPr>
          <a:xfrm>
            <a:off x="5287045" y="2539509"/>
            <a:ext cx="2686844" cy="2020631"/>
          </a:xfrm>
          <a:prstGeom prst="rect">
            <a:avLst/>
          </a:prstGeom>
          <a:ln w="1016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430" name="Shape 1430"/>
          <p:cNvSpPr/>
          <p:nvPr/>
        </p:nvSpPr>
        <p:spPr>
          <a:xfrm>
            <a:off x="6406913" y="2850659"/>
            <a:ext cx="927660" cy="6477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endParaRPr/>
          </a:p>
        </p:txBody>
      </p:sp>
      <p:grpSp>
        <p:nvGrpSpPr>
          <p:cNvPr id="1434" name="Group 1434"/>
          <p:cNvGrpSpPr/>
          <p:nvPr/>
        </p:nvGrpSpPr>
        <p:grpSpPr>
          <a:xfrm>
            <a:off x="5576039" y="1796589"/>
            <a:ext cx="2038614" cy="2782413"/>
            <a:chOff x="0" y="0"/>
            <a:chExt cx="2038613" cy="2782411"/>
          </a:xfrm>
        </p:grpSpPr>
        <p:sp>
          <p:nvSpPr>
            <p:cNvPr id="1431" name="Shape 1431"/>
            <p:cNvSpPr/>
            <p:nvPr/>
          </p:nvSpPr>
          <p:spPr>
            <a:xfrm>
              <a:off x="-1" y="1006818"/>
              <a:ext cx="2038615" cy="1589334"/>
            </a:xfrm>
            <a:prstGeom prst="rect">
              <a:avLst/>
            </a:prstGeom>
            <a:solidFill>
              <a:srgbClr val="FFF2CC"/>
            </a:solidFill>
            <a:ln w="50800" cap="flat">
              <a:solidFill>
                <a:srgbClr val="7F6000"/>
              </a:solidFill>
              <a:prstDash val="solid"/>
              <a:round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defTabSz="1733973">
                <a:defRPr sz="2600">
                  <a:latin typeface="Arial"/>
                  <a:ea typeface="Arial"/>
                  <a:cs typeface="Arial"/>
                  <a:sym typeface="Arial"/>
                </a:defRPr>
              </a:pPr>
              <a:endParaRPr sz="1800"/>
            </a:p>
          </p:txBody>
        </p:sp>
        <p:sp>
          <p:nvSpPr>
            <p:cNvPr id="1432" name="Shape 1432"/>
            <p:cNvSpPr/>
            <p:nvPr/>
          </p:nvSpPr>
          <p:spPr>
            <a:xfrm>
              <a:off x="-1" y="820558"/>
              <a:ext cx="2038615" cy="19618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130026" tIns="130026" rIns="130026" bIns="130026" numCol="1" anchor="ctr">
              <a:noAutofit/>
            </a:bodyPr>
            <a:lstStyle/>
            <a:p>
              <a:pPr defTabSz="1733973">
                <a:defRPr sz="5600">
                  <a:latin typeface="Droid Sans"/>
                  <a:ea typeface="Droid Sans"/>
                  <a:cs typeface="Droid Sans"/>
                  <a:sym typeface="Droid Sans"/>
                </a:defRPr>
              </a:pPr>
              <a:r>
                <a:rPr sz="4400" dirty="0"/>
                <a:t>Town</a:t>
              </a:r>
            </a:p>
            <a:p>
              <a:pPr defTabSz="1733973">
                <a:defRPr sz="5600">
                  <a:latin typeface="Droid Sans"/>
                  <a:ea typeface="Droid Sans"/>
                  <a:cs typeface="Droid Sans"/>
                  <a:sym typeface="Droid Sans"/>
                </a:defRPr>
              </a:pPr>
              <a:r>
                <a:rPr sz="4400" dirty="0"/>
                <a:t>Crier</a:t>
              </a:r>
            </a:p>
          </p:txBody>
        </p:sp>
        <p:pic>
          <p:nvPicPr>
            <p:cNvPr id="1433" name="image30.png"/>
            <p:cNvPicPr>
              <a:picLocks noChangeAspect="1"/>
            </p:cNvPicPr>
            <p:nvPr/>
          </p:nvPicPr>
          <p:blipFill>
            <a:blip r:embed="rId4">
              <a:extLst/>
            </a:blip>
            <a:srcRect/>
            <a:stretch>
              <a:fillRect/>
            </a:stretch>
          </p:blipFill>
          <p:spPr>
            <a:xfrm>
              <a:off x="506281" y="0"/>
              <a:ext cx="1026057" cy="136444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435" name="Shape 1435"/>
          <p:cNvSpPr>
            <a:spLocks noGrp="1"/>
          </p:cNvSpPr>
          <p:nvPr>
            <p:ph type="title"/>
          </p:nvPr>
        </p:nvSpPr>
        <p:spPr>
          <a:xfrm>
            <a:off x="952500" y="84658"/>
            <a:ext cx="11099800" cy="2159001"/>
          </a:xfrm>
          <a:prstGeom prst="rect">
            <a:avLst/>
          </a:prstGeom>
        </p:spPr>
        <p:txBody>
          <a:bodyPr/>
          <a:lstStyle/>
          <a:p>
            <a:r>
              <a:t>+ redundant nodes</a:t>
            </a:r>
          </a:p>
        </p:txBody>
      </p:sp>
      <p:pic>
        <p:nvPicPr>
          <p:cNvPr id="1436" name="pasted-image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196318" y="5098297"/>
            <a:ext cx="2514402" cy="2024093"/>
          </a:xfrm>
          <a:prstGeom prst="rect">
            <a:avLst/>
          </a:prstGeom>
          <a:ln w="101600">
            <a:solidFill>
              <a:schemeClr val="accent2"/>
            </a:solidFill>
            <a:miter lim="400000"/>
          </a:ln>
        </p:spPr>
      </p:pic>
      <p:pic>
        <p:nvPicPr>
          <p:cNvPr id="1437" name="image19.png"/>
          <p:cNvPicPr>
            <a:picLocks noChangeAspect="1"/>
          </p:cNvPicPr>
          <p:nvPr/>
        </p:nvPicPr>
        <p:blipFill>
          <a:blip r:embed="rId3">
            <a:extLst/>
          </a:blip>
          <a:srcRect b="89692"/>
          <a:stretch>
            <a:fillRect/>
          </a:stretch>
        </p:blipFill>
        <p:spPr>
          <a:xfrm>
            <a:off x="5245720" y="5113189"/>
            <a:ext cx="2686969" cy="288714"/>
          </a:xfrm>
          <a:prstGeom prst="rect">
            <a:avLst/>
          </a:prstGeom>
          <a:ln w="12700">
            <a:miter lim="400000"/>
          </a:ln>
        </p:spPr>
      </p:pic>
      <p:pic>
        <p:nvPicPr>
          <p:cNvPr id="1438" name="image19.png"/>
          <p:cNvPicPr>
            <a:picLocks noChangeAspect="1"/>
          </p:cNvPicPr>
          <p:nvPr/>
        </p:nvPicPr>
        <p:blipFill>
          <a:blip r:embed="rId3">
            <a:extLst/>
          </a:blip>
          <a:srcRect b="89692"/>
          <a:stretch>
            <a:fillRect/>
          </a:stretch>
        </p:blipFill>
        <p:spPr>
          <a:xfrm rot="5399974">
            <a:off x="4410870" y="5948028"/>
            <a:ext cx="1993213" cy="323535"/>
          </a:xfrm>
          <a:prstGeom prst="rect">
            <a:avLst/>
          </a:prstGeom>
          <a:ln w="12700">
            <a:miter lim="400000"/>
          </a:ln>
        </p:spPr>
      </p:pic>
      <p:pic>
        <p:nvPicPr>
          <p:cNvPr id="1439" name="image19.png"/>
          <p:cNvPicPr>
            <a:picLocks noChangeAspect="1"/>
          </p:cNvPicPr>
          <p:nvPr/>
        </p:nvPicPr>
        <p:blipFill>
          <a:blip r:embed="rId3">
            <a:extLst/>
          </a:blip>
          <a:srcRect b="89692"/>
          <a:stretch>
            <a:fillRect/>
          </a:stretch>
        </p:blipFill>
        <p:spPr>
          <a:xfrm rot="5399974">
            <a:off x="6757935" y="5976010"/>
            <a:ext cx="1993213" cy="356319"/>
          </a:xfrm>
          <a:prstGeom prst="rect">
            <a:avLst/>
          </a:prstGeom>
          <a:ln w="12700">
            <a:miter lim="400000"/>
          </a:ln>
        </p:spPr>
      </p:pic>
      <p:pic>
        <p:nvPicPr>
          <p:cNvPr id="1440" name="image19.png"/>
          <p:cNvPicPr>
            <a:picLocks noChangeAspect="1"/>
          </p:cNvPicPr>
          <p:nvPr/>
        </p:nvPicPr>
        <p:blipFill>
          <a:blip r:embed="rId3">
            <a:extLst/>
          </a:blip>
          <a:srcRect b="89692"/>
          <a:stretch>
            <a:fillRect/>
          </a:stretch>
        </p:blipFill>
        <p:spPr>
          <a:xfrm>
            <a:off x="5245720" y="6920834"/>
            <a:ext cx="2686969" cy="246650"/>
          </a:xfrm>
          <a:prstGeom prst="rect">
            <a:avLst/>
          </a:prstGeom>
          <a:ln w="12700">
            <a:miter lim="400000"/>
          </a:ln>
        </p:spPr>
      </p:pic>
      <p:sp>
        <p:nvSpPr>
          <p:cNvPr id="1441" name="Shape 1441"/>
          <p:cNvSpPr/>
          <p:nvPr/>
        </p:nvSpPr>
        <p:spPr>
          <a:xfrm>
            <a:off x="5241374" y="5143801"/>
            <a:ext cx="2686845" cy="2020631"/>
          </a:xfrm>
          <a:prstGeom prst="rect">
            <a:avLst/>
          </a:prstGeom>
          <a:ln w="101600">
            <a:solidFill>
              <a:schemeClr val="accent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442" name="Shape 1442"/>
          <p:cNvSpPr/>
          <p:nvPr/>
        </p:nvSpPr>
        <p:spPr>
          <a:xfrm>
            <a:off x="6361243" y="5454951"/>
            <a:ext cx="927659" cy="6477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endParaRPr/>
          </a:p>
        </p:txBody>
      </p:sp>
      <p:grpSp>
        <p:nvGrpSpPr>
          <p:cNvPr id="1446" name="Group 1446"/>
          <p:cNvGrpSpPr/>
          <p:nvPr/>
        </p:nvGrpSpPr>
        <p:grpSpPr>
          <a:xfrm>
            <a:off x="5530367" y="4400882"/>
            <a:ext cx="2038615" cy="2782413"/>
            <a:chOff x="0" y="0"/>
            <a:chExt cx="2038613" cy="2782411"/>
          </a:xfrm>
        </p:grpSpPr>
        <p:sp>
          <p:nvSpPr>
            <p:cNvPr id="1443" name="Shape 1443"/>
            <p:cNvSpPr/>
            <p:nvPr/>
          </p:nvSpPr>
          <p:spPr>
            <a:xfrm>
              <a:off x="-1" y="1006818"/>
              <a:ext cx="2038615" cy="1589334"/>
            </a:xfrm>
            <a:prstGeom prst="rect">
              <a:avLst/>
            </a:prstGeom>
            <a:solidFill>
              <a:srgbClr val="FFF2CC"/>
            </a:solidFill>
            <a:ln w="50800" cap="flat">
              <a:solidFill>
                <a:srgbClr val="7F6000"/>
              </a:solidFill>
              <a:prstDash val="solid"/>
              <a:round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defTabSz="1733973">
                <a:defRPr sz="2600">
                  <a:latin typeface="Arial"/>
                  <a:ea typeface="Arial"/>
                  <a:cs typeface="Arial"/>
                  <a:sym typeface="Arial"/>
                </a:defRPr>
              </a:pPr>
              <a:endParaRPr sz="1800"/>
            </a:p>
          </p:txBody>
        </p:sp>
        <p:sp>
          <p:nvSpPr>
            <p:cNvPr id="1444" name="Shape 1444"/>
            <p:cNvSpPr/>
            <p:nvPr/>
          </p:nvSpPr>
          <p:spPr>
            <a:xfrm>
              <a:off x="-1" y="820558"/>
              <a:ext cx="2038615" cy="19618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130026" tIns="130026" rIns="130026" bIns="130026" numCol="1" anchor="ctr">
              <a:noAutofit/>
            </a:bodyPr>
            <a:lstStyle/>
            <a:p>
              <a:pPr defTabSz="1733973">
                <a:defRPr sz="5600">
                  <a:latin typeface="Droid Sans"/>
                  <a:ea typeface="Droid Sans"/>
                  <a:cs typeface="Droid Sans"/>
                  <a:sym typeface="Droid Sans"/>
                </a:defRPr>
              </a:pPr>
              <a:r>
                <a:rPr sz="4400" dirty="0"/>
                <a:t>Town</a:t>
              </a:r>
            </a:p>
            <a:p>
              <a:pPr defTabSz="1733973">
                <a:defRPr sz="5600">
                  <a:latin typeface="Droid Sans"/>
                  <a:ea typeface="Droid Sans"/>
                  <a:cs typeface="Droid Sans"/>
                  <a:sym typeface="Droid Sans"/>
                </a:defRPr>
              </a:pPr>
              <a:r>
                <a:rPr sz="4400" dirty="0"/>
                <a:t>Crier</a:t>
              </a:r>
            </a:p>
          </p:txBody>
        </p:sp>
        <p:pic>
          <p:nvPicPr>
            <p:cNvPr id="1445" name="image30.png"/>
            <p:cNvPicPr>
              <a:picLocks noChangeAspect="1"/>
            </p:cNvPicPr>
            <p:nvPr/>
          </p:nvPicPr>
          <p:blipFill>
            <a:blip r:embed="rId4">
              <a:extLst/>
            </a:blip>
            <a:srcRect/>
            <a:stretch>
              <a:fillRect/>
            </a:stretch>
          </p:blipFill>
          <p:spPr>
            <a:xfrm>
              <a:off x="506281" y="0"/>
              <a:ext cx="1026057" cy="136444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1447" name="pasted-image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171806" y="7592676"/>
            <a:ext cx="2514401" cy="2024093"/>
          </a:xfrm>
          <a:prstGeom prst="rect">
            <a:avLst/>
          </a:prstGeom>
          <a:ln w="101600">
            <a:solidFill>
              <a:schemeClr val="accent5"/>
            </a:solidFill>
            <a:miter lim="400000"/>
          </a:ln>
        </p:spPr>
      </p:pic>
      <p:pic>
        <p:nvPicPr>
          <p:cNvPr id="1448" name="image19.png"/>
          <p:cNvPicPr>
            <a:picLocks noChangeAspect="1"/>
          </p:cNvPicPr>
          <p:nvPr/>
        </p:nvPicPr>
        <p:blipFill>
          <a:blip r:embed="rId3">
            <a:extLst/>
          </a:blip>
          <a:srcRect b="89692"/>
          <a:stretch>
            <a:fillRect/>
          </a:stretch>
        </p:blipFill>
        <p:spPr>
          <a:xfrm>
            <a:off x="5221208" y="7607568"/>
            <a:ext cx="2686968" cy="288713"/>
          </a:xfrm>
          <a:prstGeom prst="rect">
            <a:avLst/>
          </a:prstGeom>
          <a:ln w="12700">
            <a:miter lim="400000"/>
          </a:ln>
        </p:spPr>
      </p:pic>
      <p:pic>
        <p:nvPicPr>
          <p:cNvPr id="1449" name="image19.png"/>
          <p:cNvPicPr>
            <a:picLocks noChangeAspect="1"/>
          </p:cNvPicPr>
          <p:nvPr/>
        </p:nvPicPr>
        <p:blipFill>
          <a:blip r:embed="rId3">
            <a:extLst/>
          </a:blip>
          <a:srcRect b="89692"/>
          <a:stretch>
            <a:fillRect/>
          </a:stretch>
        </p:blipFill>
        <p:spPr>
          <a:xfrm rot="5399974">
            <a:off x="4386358" y="8442407"/>
            <a:ext cx="1993213" cy="323535"/>
          </a:xfrm>
          <a:prstGeom prst="rect">
            <a:avLst/>
          </a:prstGeom>
          <a:ln w="12700">
            <a:miter lim="400000"/>
          </a:ln>
        </p:spPr>
      </p:pic>
      <p:pic>
        <p:nvPicPr>
          <p:cNvPr id="1450" name="image19.png"/>
          <p:cNvPicPr>
            <a:picLocks noChangeAspect="1"/>
          </p:cNvPicPr>
          <p:nvPr/>
        </p:nvPicPr>
        <p:blipFill>
          <a:blip r:embed="rId3">
            <a:extLst/>
          </a:blip>
          <a:srcRect b="89692"/>
          <a:stretch>
            <a:fillRect/>
          </a:stretch>
        </p:blipFill>
        <p:spPr>
          <a:xfrm rot="5399974">
            <a:off x="6733423" y="8470389"/>
            <a:ext cx="1993212" cy="356319"/>
          </a:xfrm>
          <a:prstGeom prst="rect">
            <a:avLst/>
          </a:prstGeom>
          <a:ln w="12700">
            <a:miter lim="400000"/>
          </a:ln>
        </p:spPr>
      </p:pic>
      <p:pic>
        <p:nvPicPr>
          <p:cNvPr id="1451" name="image19.png"/>
          <p:cNvPicPr>
            <a:picLocks noChangeAspect="1"/>
          </p:cNvPicPr>
          <p:nvPr/>
        </p:nvPicPr>
        <p:blipFill>
          <a:blip r:embed="rId3">
            <a:extLst/>
          </a:blip>
          <a:srcRect b="89692"/>
          <a:stretch>
            <a:fillRect/>
          </a:stretch>
        </p:blipFill>
        <p:spPr>
          <a:xfrm>
            <a:off x="5221208" y="9415212"/>
            <a:ext cx="2686968" cy="246650"/>
          </a:xfrm>
          <a:prstGeom prst="rect">
            <a:avLst/>
          </a:prstGeom>
          <a:ln w="12700">
            <a:miter lim="400000"/>
          </a:ln>
        </p:spPr>
      </p:pic>
      <p:sp>
        <p:nvSpPr>
          <p:cNvPr id="1452" name="Shape 1452"/>
          <p:cNvSpPr/>
          <p:nvPr/>
        </p:nvSpPr>
        <p:spPr>
          <a:xfrm>
            <a:off x="5216861" y="7638180"/>
            <a:ext cx="2686845" cy="2020631"/>
          </a:xfrm>
          <a:prstGeom prst="rect">
            <a:avLst/>
          </a:prstGeom>
          <a:ln w="1016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453" name="Shape 1453"/>
          <p:cNvSpPr/>
          <p:nvPr/>
        </p:nvSpPr>
        <p:spPr>
          <a:xfrm>
            <a:off x="6336731" y="7949330"/>
            <a:ext cx="927660" cy="6477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endParaRPr/>
          </a:p>
        </p:txBody>
      </p:sp>
      <p:grpSp>
        <p:nvGrpSpPr>
          <p:cNvPr id="1457" name="Group 1457"/>
          <p:cNvGrpSpPr/>
          <p:nvPr/>
        </p:nvGrpSpPr>
        <p:grpSpPr>
          <a:xfrm>
            <a:off x="5505855" y="6895261"/>
            <a:ext cx="2038615" cy="2782412"/>
            <a:chOff x="0" y="0"/>
            <a:chExt cx="2038613" cy="2782411"/>
          </a:xfrm>
        </p:grpSpPr>
        <p:sp>
          <p:nvSpPr>
            <p:cNvPr id="1454" name="Shape 1454"/>
            <p:cNvSpPr/>
            <p:nvPr/>
          </p:nvSpPr>
          <p:spPr>
            <a:xfrm>
              <a:off x="-1" y="1006818"/>
              <a:ext cx="2038615" cy="1589334"/>
            </a:xfrm>
            <a:prstGeom prst="rect">
              <a:avLst/>
            </a:prstGeom>
            <a:solidFill>
              <a:srgbClr val="FFF2CC"/>
            </a:solidFill>
            <a:ln w="50800" cap="flat">
              <a:solidFill>
                <a:srgbClr val="7F6000"/>
              </a:solidFill>
              <a:prstDash val="solid"/>
              <a:round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defTabSz="1733973">
                <a:defRPr sz="2600">
                  <a:latin typeface="Arial"/>
                  <a:ea typeface="Arial"/>
                  <a:cs typeface="Arial"/>
                  <a:sym typeface="Arial"/>
                </a:defRPr>
              </a:pPr>
              <a:endParaRPr sz="1800"/>
            </a:p>
          </p:txBody>
        </p:sp>
        <p:sp>
          <p:nvSpPr>
            <p:cNvPr id="1455" name="Shape 1455"/>
            <p:cNvSpPr/>
            <p:nvPr/>
          </p:nvSpPr>
          <p:spPr>
            <a:xfrm>
              <a:off x="-1" y="820558"/>
              <a:ext cx="2038615" cy="19618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130026" tIns="130026" rIns="130026" bIns="130026" numCol="1" anchor="ctr">
              <a:noAutofit/>
            </a:bodyPr>
            <a:lstStyle/>
            <a:p>
              <a:pPr defTabSz="1733973">
                <a:defRPr sz="5600">
                  <a:latin typeface="Droid Sans"/>
                  <a:ea typeface="Droid Sans"/>
                  <a:cs typeface="Droid Sans"/>
                  <a:sym typeface="Droid Sans"/>
                </a:defRPr>
              </a:pPr>
              <a:r>
                <a:rPr sz="4400"/>
                <a:t>Town</a:t>
              </a:r>
            </a:p>
            <a:p>
              <a:pPr defTabSz="1733973">
                <a:defRPr sz="5600">
                  <a:latin typeface="Droid Sans"/>
                  <a:ea typeface="Droid Sans"/>
                  <a:cs typeface="Droid Sans"/>
                  <a:sym typeface="Droid Sans"/>
                </a:defRPr>
              </a:pPr>
              <a:r>
                <a:rPr sz="4400"/>
                <a:t>Crier</a:t>
              </a:r>
            </a:p>
          </p:txBody>
        </p:sp>
        <p:pic>
          <p:nvPicPr>
            <p:cNvPr id="1456" name="image30.png"/>
            <p:cNvPicPr>
              <a:picLocks noChangeAspect="1"/>
            </p:cNvPicPr>
            <p:nvPr/>
          </p:nvPicPr>
          <p:blipFill>
            <a:blip r:embed="rId4">
              <a:extLst/>
            </a:blip>
            <a:srcRect/>
            <a:stretch>
              <a:fillRect/>
            </a:stretch>
          </p:blipFill>
          <p:spPr>
            <a:xfrm>
              <a:off x="506281" y="0"/>
              <a:ext cx="1026057" cy="136444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458" name="Shape 1458"/>
          <p:cNvSpPr/>
          <p:nvPr/>
        </p:nvSpPr>
        <p:spPr>
          <a:xfrm flipV="1">
            <a:off x="8027492" y="3407948"/>
            <a:ext cx="2114441" cy="2767211"/>
          </a:xfrm>
          <a:prstGeom prst="line">
            <a:avLst/>
          </a:prstGeom>
          <a:ln w="101600">
            <a:solidFill>
              <a:srgbClr val="000000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459" name="Shape 1459"/>
          <p:cNvSpPr/>
          <p:nvPr/>
        </p:nvSpPr>
        <p:spPr>
          <a:xfrm flipV="1">
            <a:off x="7900492" y="3534948"/>
            <a:ext cx="2368440" cy="5150791"/>
          </a:xfrm>
          <a:prstGeom prst="line">
            <a:avLst/>
          </a:prstGeom>
          <a:ln w="101600">
            <a:solidFill>
              <a:srgbClr val="000000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460" name="Shape 1460"/>
          <p:cNvSpPr/>
          <p:nvPr/>
        </p:nvSpPr>
        <p:spPr>
          <a:xfrm flipV="1">
            <a:off x="8103318" y="3407948"/>
            <a:ext cx="2038614" cy="1"/>
          </a:xfrm>
          <a:prstGeom prst="line">
            <a:avLst/>
          </a:prstGeom>
          <a:ln w="101600">
            <a:solidFill>
              <a:srgbClr val="000000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461" name="Shape 1461"/>
          <p:cNvSpPr/>
          <p:nvPr/>
        </p:nvSpPr>
        <p:spPr>
          <a:xfrm>
            <a:off x="8027514" y="3451897"/>
            <a:ext cx="2114396" cy="2766756"/>
          </a:xfrm>
          <a:prstGeom prst="line">
            <a:avLst/>
          </a:prstGeom>
          <a:ln w="101600">
            <a:solidFill>
              <a:srgbClr val="000000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462" name="Shape 1462"/>
          <p:cNvSpPr/>
          <p:nvPr/>
        </p:nvSpPr>
        <p:spPr>
          <a:xfrm>
            <a:off x="8154515" y="3578897"/>
            <a:ext cx="1936220" cy="5062893"/>
          </a:xfrm>
          <a:prstGeom prst="line">
            <a:avLst/>
          </a:prstGeom>
          <a:ln w="101600">
            <a:solidFill>
              <a:srgbClr val="000000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463" name="Shape 1463"/>
          <p:cNvSpPr/>
          <p:nvPr/>
        </p:nvSpPr>
        <p:spPr>
          <a:xfrm>
            <a:off x="8070156" y="6258169"/>
            <a:ext cx="2147579" cy="2510621"/>
          </a:xfrm>
          <a:prstGeom prst="line">
            <a:avLst/>
          </a:prstGeom>
          <a:ln w="101600">
            <a:solidFill>
              <a:srgbClr val="000000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464" name="Shape 1464"/>
          <p:cNvSpPr/>
          <p:nvPr/>
        </p:nvSpPr>
        <p:spPr>
          <a:xfrm flipV="1">
            <a:off x="7938323" y="6163995"/>
            <a:ext cx="2152412" cy="2698969"/>
          </a:xfrm>
          <a:prstGeom prst="line">
            <a:avLst/>
          </a:prstGeom>
          <a:ln w="101600">
            <a:solidFill>
              <a:srgbClr val="000000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grpSp>
        <p:nvGrpSpPr>
          <p:cNvPr id="1468" name="Group 1468"/>
          <p:cNvGrpSpPr/>
          <p:nvPr/>
        </p:nvGrpSpPr>
        <p:grpSpPr>
          <a:xfrm>
            <a:off x="55406" y="3990286"/>
            <a:ext cx="3228999" cy="3924574"/>
            <a:chOff x="-16133" y="-69823"/>
            <a:chExt cx="3228998" cy="3924572"/>
          </a:xfrm>
        </p:grpSpPr>
        <p:sp>
          <p:nvSpPr>
            <p:cNvPr id="1465" name="Shape 1465"/>
            <p:cNvSpPr/>
            <p:nvPr/>
          </p:nvSpPr>
          <p:spPr>
            <a:xfrm>
              <a:off x="0" y="0"/>
              <a:ext cx="3196732" cy="3854749"/>
            </a:xfrm>
            <a:prstGeom prst="rect">
              <a:avLst/>
            </a:prstGeom>
            <a:solidFill>
              <a:srgbClr val="95FA5A"/>
            </a:solidFill>
            <a:ln w="38100" cap="flat">
              <a:solidFill>
                <a:schemeClr val="accent2">
                  <a:hueOff val="-554920"/>
                  <a:satOff val="-21482"/>
                  <a:lumOff val="-6228"/>
                </a:schemeClr>
              </a:solidFill>
              <a:prstDash val="solid"/>
              <a:miter lim="400000"/>
            </a:ln>
            <a:effectLst>
              <a:outerShdw blurRad="50800" dist="12700" rotWithShape="0">
                <a:srgbClr val="000000"/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pic>
          <p:nvPicPr>
            <p:cNvPr id="1466" name="pasted-image.pdf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823290" y="1695098"/>
              <a:ext cx="2353426" cy="209616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467" name="Shape 1467"/>
            <p:cNvSpPr/>
            <p:nvPr/>
          </p:nvSpPr>
          <p:spPr>
            <a:xfrm>
              <a:off x="-16134" y="-69824"/>
              <a:ext cx="3228999" cy="161881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l">
                <a:defRPr sz="5100" b="1">
                  <a:latin typeface="Courier"/>
                  <a:ea typeface="Courier"/>
                  <a:cs typeface="Courier"/>
                  <a:sym typeface="Courier"/>
                </a:defRPr>
              </a:lvl1pPr>
            </a:lstStyle>
            <a:p>
              <a:r>
                <a:t>Contract</a:t>
              </a:r>
            </a:p>
          </p:txBody>
        </p:sp>
      </p:grpSp>
      <p:sp>
        <p:nvSpPr>
          <p:cNvPr id="1469" name="Shape 1469"/>
          <p:cNvSpPr/>
          <p:nvPr/>
        </p:nvSpPr>
        <p:spPr>
          <a:xfrm flipV="1">
            <a:off x="8019734" y="6154116"/>
            <a:ext cx="2038614" cy="1"/>
          </a:xfrm>
          <a:prstGeom prst="line">
            <a:avLst/>
          </a:prstGeom>
          <a:ln w="101600">
            <a:solidFill>
              <a:srgbClr val="000000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470" name="Shape 1470"/>
          <p:cNvSpPr/>
          <p:nvPr/>
        </p:nvSpPr>
        <p:spPr>
          <a:xfrm flipV="1">
            <a:off x="7995222" y="8648495"/>
            <a:ext cx="2038614" cy="1"/>
          </a:xfrm>
          <a:prstGeom prst="line">
            <a:avLst/>
          </a:prstGeom>
          <a:ln w="101600">
            <a:solidFill>
              <a:srgbClr val="000000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471" name="Shape 1471"/>
          <p:cNvSpPr/>
          <p:nvPr/>
        </p:nvSpPr>
        <p:spPr>
          <a:xfrm>
            <a:off x="3316580" y="7203070"/>
            <a:ext cx="2008162" cy="1562296"/>
          </a:xfrm>
          <a:prstGeom prst="line">
            <a:avLst/>
          </a:prstGeom>
          <a:ln w="101600">
            <a:solidFill>
              <a:srgbClr val="000000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472" name="Shape 1472"/>
          <p:cNvSpPr/>
          <p:nvPr/>
        </p:nvSpPr>
        <p:spPr>
          <a:xfrm flipV="1">
            <a:off x="3126741" y="6150693"/>
            <a:ext cx="2038614" cy="1"/>
          </a:xfrm>
          <a:prstGeom prst="line">
            <a:avLst/>
          </a:prstGeom>
          <a:ln w="101600">
            <a:solidFill>
              <a:srgbClr val="000000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473" name="Shape 1473"/>
          <p:cNvSpPr/>
          <p:nvPr/>
        </p:nvSpPr>
        <p:spPr>
          <a:xfrm flipV="1">
            <a:off x="3149859" y="3311946"/>
            <a:ext cx="2089772" cy="2089773"/>
          </a:xfrm>
          <a:prstGeom prst="line">
            <a:avLst/>
          </a:prstGeom>
          <a:ln w="101600">
            <a:solidFill>
              <a:srgbClr val="000000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474" name="Shape 1474"/>
          <p:cNvSpPr/>
          <p:nvPr/>
        </p:nvSpPr>
        <p:spPr>
          <a:xfrm>
            <a:off x="955236" y="5140307"/>
            <a:ext cx="3086547" cy="647701"/>
          </a:xfrm>
          <a:prstGeom prst="rect">
            <a:avLst/>
          </a:prstGeom>
          <a:solidFill>
            <a:srgbClr val="FFF754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i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Majority vote!</a:t>
            </a:r>
          </a:p>
        </p:txBody>
      </p:sp>
      <p:sp>
        <p:nvSpPr>
          <p:cNvPr id="1475" name="Shape 1475"/>
          <p:cNvSpPr/>
          <p:nvPr/>
        </p:nvSpPr>
        <p:spPr>
          <a:xfrm>
            <a:off x="6827507" y="2217570"/>
            <a:ext cx="3086547" cy="647701"/>
          </a:xfrm>
          <a:prstGeom prst="rect">
            <a:avLst/>
          </a:prstGeom>
          <a:solidFill>
            <a:srgbClr val="FFF754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i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Majority vote!</a:t>
            </a:r>
          </a:p>
        </p:txBody>
      </p:sp>
      <p:sp>
        <p:nvSpPr>
          <p:cNvPr id="1476" name="Shape 1476"/>
          <p:cNvSpPr/>
          <p:nvPr/>
        </p:nvSpPr>
        <p:spPr>
          <a:xfrm>
            <a:off x="6769980" y="4933603"/>
            <a:ext cx="3086548" cy="647701"/>
          </a:xfrm>
          <a:prstGeom prst="rect">
            <a:avLst/>
          </a:prstGeom>
          <a:solidFill>
            <a:srgbClr val="FFF754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i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Majority vote!</a:t>
            </a:r>
          </a:p>
        </p:txBody>
      </p:sp>
      <p:sp>
        <p:nvSpPr>
          <p:cNvPr id="1477" name="Shape 1477"/>
          <p:cNvSpPr/>
          <p:nvPr/>
        </p:nvSpPr>
        <p:spPr>
          <a:xfrm>
            <a:off x="6827507" y="7457737"/>
            <a:ext cx="3086547" cy="647701"/>
          </a:xfrm>
          <a:prstGeom prst="rect">
            <a:avLst/>
          </a:prstGeom>
          <a:solidFill>
            <a:srgbClr val="FFF754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i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Majority vote!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Shape 531"/>
          <p:cNvSpPr>
            <a:spLocks noGrp="1"/>
          </p:cNvSpPr>
          <p:nvPr>
            <p:ph type="title"/>
          </p:nvPr>
        </p:nvSpPr>
        <p:spPr>
          <a:xfrm>
            <a:off x="924658" y="306507"/>
            <a:ext cx="11099800" cy="1622044"/>
          </a:xfrm>
          <a:prstGeom prst="rect">
            <a:avLst/>
          </a:prstGeom>
        </p:spPr>
        <p:txBody>
          <a:bodyPr>
            <a:normAutofit/>
          </a:bodyPr>
          <a:lstStyle/>
          <a:p>
            <a:pPr defTabSz="455675">
              <a:defRPr sz="6240"/>
            </a:pPr>
            <a:r>
              <a:rPr lang="en-US" dirty="0"/>
              <a:t>Virtual Trusted Third Party</a:t>
            </a:r>
            <a:endParaRPr dirty="0"/>
          </a:p>
        </p:txBody>
      </p:sp>
      <p:pic>
        <p:nvPicPr>
          <p:cNvPr id="536" name="image1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101821" y="5696533"/>
            <a:ext cx="1922637" cy="2566838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537" name="Shape 537"/>
          <p:cNvSpPr/>
          <p:nvPr/>
        </p:nvSpPr>
        <p:spPr>
          <a:xfrm flipH="1">
            <a:off x="8115430" y="6079207"/>
            <a:ext cx="2105786" cy="1"/>
          </a:xfrm>
          <a:prstGeom prst="line">
            <a:avLst/>
          </a:prstGeom>
          <a:noFill/>
          <a:ln w="254000" cap="flat">
            <a:solidFill>
              <a:srgbClr val="00B050"/>
            </a:solidFill>
            <a:prstDash val="solid"/>
            <a:miter lim="400000"/>
            <a:tailEnd type="triangle" w="med" len="med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>
              <a:defRPr sz="2400"/>
            </a:pPr>
            <a:endParaRPr/>
          </a:p>
        </p:txBody>
      </p:sp>
      <p:pic>
        <p:nvPicPr>
          <p:cNvPr id="541" name="image01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-54562" y="4302777"/>
            <a:ext cx="3850273" cy="2566838"/>
          </a:xfrm>
          <a:prstGeom prst="rect">
            <a:avLst/>
          </a:prstGeom>
          <a:ln w="12700">
            <a:miter lim="400000"/>
          </a:ln>
        </p:spPr>
      </p:pic>
      <p:sp>
        <p:nvSpPr>
          <p:cNvPr id="542" name="Shape 542"/>
          <p:cNvSpPr/>
          <p:nvPr/>
        </p:nvSpPr>
        <p:spPr>
          <a:xfrm>
            <a:off x="587207" y="5121045"/>
            <a:ext cx="3073416" cy="930301"/>
          </a:xfrm>
          <a:prstGeom prst="ellipse">
            <a:avLst/>
          </a:prstGeom>
          <a:ln w="76200">
            <a:solidFill>
              <a:srgbClr val="FF0000"/>
            </a:solidFill>
          </a:ln>
        </p:spPr>
        <p:txBody>
          <a:bodyPr lIns="45719" rIns="45719" anchor="ctr"/>
          <a:lstStyle/>
          <a:p>
            <a:pPr algn="l" defTabSz="914400">
              <a:defRPr sz="14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grpSp>
        <p:nvGrpSpPr>
          <p:cNvPr id="545" name="Group 545"/>
          <p:cNvGrpSpPr/>
          <p:nvPr/>
        </p:nvGrpSpPr>
        <p:grpSpPr>
          <a:xfrm>
            <a:off x="2367961" y="6606562"/>
            <a:ext cx="2105785" cy="944881"/>
            <a:chOff x="0" y="0"/>
            <a:chExt cx="2105783" cy="944880"/>
          </a:xfrm>
        </p:grpSpPr>
        <p:sp>
          <p:nvSpPr>
            <p:cNvPr id="543" name="Shape 543"/>
            <p:cNvSpPr/>
            <p:nvPr/>
          </p:nvSpPr>
          <p:spPr>
            <a:xfrm>
              <a:off x="0" y="897780"/>
              <a:ext cx="2105784" cy="1"/>
            </a:xfrm>
            <a:prstGeom prst="line">
              <a:avLst/>
            </a:prstGeom>
            <a:noFill/>
            <a:ln w="254000" cap="flat">
              <a:solidFill>
                <a:srgbClr val="00B05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544" name="Shape 544"/>
            <p:cNvSpPr/>
            <p:nvPr/>
          </p:nvSpPr>
          <p:spPr>
            <a:xfrm flipV="1">
              <a:off x="103677" y="-1"/>
              <a:ext cx="1" cy="944882"/>
            </a:xfrm>
            <a:prstGeom prst="line">
              <a:avLst/>
            </a:prstGeom>
            <a:noFill/>
            <a:ln w="190500" cap="flat">
              <a:solidFill>
                <a:srgbClr val="00B05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</p:grpSp>
      <p:sp>
        <p:nvSpPr>
          <p:cNvPr id="546" name="Shape 546"/>
          <p:cNvSpPr/>
          <p:nvPr/>
        </p:nvSpPr>
        <p:spPr>
          <a:xfrm>
            <a:off x="8106902" y="7758990"/>
            <a:ext cx="2378143" cy="1"/>
          </a:xfrm>
          <a:prstGeom prst="line">
            <a:avLst/>
          </a:prstGeom>
          <a:noFill/>
          <a:ln w="254000" cap="flat">
            <a:solidFill>
              <a:srgbClr val="00B050"/>
            </a:solidFill>
            <a:prstDash val="solid"/>
            <a:miter lim="400000"/>
            <a:tailEnd type="triangle" w="med" len="med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>
              <a:defRPr sz="2400"/>
            </a:pPr>
            <a:endParaRPr/>
          </a:p>
        </p:txBody>
      </p:sp>
      <p:sp>
        <p:nvSpPr>
          <p:cNvPr id="547" name="Shape 547"/>
          <p:cNvSpPr/>
          <p:nvPr/>
        </p:nvSpPr>
        <p:spPr>
          <a:xfrm>
            <a:off x="8452032" y="6647201"/>
            <a:ext cx="1526929" cy="8636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numCol="1" anchor="ctr">
            <a:spAutoFit/>
          </a:bodyPr>
          <a:lstStyle>
            <a:lvl1pPr>
              <a:defRPr sz="5000" b="1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$100</a:t>
            </a:r>
          </a:p>
        </p:txBody>
      </p:sp>
      <p:sp>
        <p:nvSpPr>
          <p:cNvPr id="2" name="Rounded Rectangular Callout 1"/>
          <p:cNvSpPr/>
          <p:nvPr/>
        </p:nvSpPr>
        <p:spPr>
          <a:xfrm>
            <a:off x="8967925" y="2777803"/>
            <a:ext cx="3742235" cy="2341360"/>
          </a:xfrm>
          <a:prstGeom prst="wedgeRoundRectCallout">
            <a:avLst>
              <a:gd name="adj1" fmla="val 5626"/>
              <a:gd name="adj2" fmla="val 79702"/>
              <a:gd name="adj3" fmla="val 16667"/>
            </a:avLst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rm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Gimme</a:t>
            </a: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a policy for </a:t>
            </a:r>
            <a:r>
              <a:rPr kumimoji="0" lang="en-US" sz="3200" b="1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Flight #1234</a:t>
            </a:r>
            <a:r>
              <a:rPr kumimoji="0" lang="en-US" sz="3200" b="0" i="0" u="none" strike="noStrike" cap="none" spc="0" normalizeH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on </a:t>
            </a:r>
            <a:r>
              <a:rPr kumimoji="0" lang="en-US" sz="3200" b="1" i="0" u="none" strike="noStrike" cap="none" spc="0" normalizeH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17 May </a:t>
            </a:r>
            <a:r>
              <a:rPr kumimoji="0" lang="en-US" sz="3200" b="0" i="0" u="none" strike="noStrike" cap="none" spc="0" normalizeH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for a </a:t>
            </a:r>
            <a:r>
              <a:rPr kumimoji="0" lang="en-US" sz="3200" b="1" i="0" u="none" strike="noStrike" cap="none" spc="0" normalizeH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policy price $1</a:t>
            </a:r>
            <a:r>
              <a:rPr kumimoji="0" lang="en-US" sz="3200" b="0" i="0" u="none" strike="noStrike" cap="none" spc="0" normalizeH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.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grpSp>
        <p:nvGrpSpPr>
          <p:cNvPr id="15" name="Group 535"/>
          <p:cNvGrpSpPr/>
          <p:nvPr/>
        </p:nvGrpSpPr>
        <p:grpSpPr>
          <a:xfrm>
            <a:off x="4374576" y="3613650"/>
            <a:ext cx="3996959" cy="4857964"/>
            <a:chOff x="-19970" y="-86430"/>
            <a:chExt cx="3996958" cy="4857963"/>
          </a:xfrm>
        </p:grpSpPr>
        <p:sp>
          <p:nvSpPr>
            <p:cNvPr id="16" name="Shape 532"/>
            <p:cNvSpPr/>
            <p:nvPr/>
          </p:nvSpPr>
          <p:spPr>
            <a:xfrm>
              <a:off x="0" y="0"/>
              <a:ext cx="3957018" cy="4771534"/>
            </a:xfrm>
            <a:prstGeom prst="rect">
              <a:avLst/>
            </a:prstGeom>
            <a:solidFill>
              <a:srgbClr val="95FA5A"/>
            </a:solidFill>
            <a:ln w="38100" cap="flat">
              <a:solidFill>
                <a:schemeClr val="accent2">
                  <a:hueOff val="-554920"/>
                  <a:satOff val="-21482"/>
                  <a:lumOff val="-6228"/>
                </a:schemeClr>
              </a:solidFill>
              <a:prstDash val="solid"/>
              <a:miter lim="400000"/>
            </a:ln>
            <a:effectLst>
              <a:outerShdw blurRad="50800" dist="12700" rotWithShape="0">
                <a:srgbClr val="000000"/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pic>
          <p:nvPicPr>
            <p:cNvPr id="17" name="pasted-image.pdf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1019095" y="2098247"/>
              <a:ext cx="2913147" cy="25947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8" name="Shape 534"/>
            <p:cNvSpPr/>
            <p:nvPr/>
          </p:nvSpPr>
          <p:spPr>
            <a:xfrm>
              <a:off x="-19971" y="-86431"/>
              <a:ext cx="3996959" cy="20038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>
                <a:defRPr sz="5500" b="1"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dirty="0"/>
                <a:t>Flight</a:t>
              </a:r>
            </a:p>
            <a:p>
              <a:pPr algn="l">
                <a:defRPr sz="5500" b="1">
                  <a:latin typeface="Courier"/>
                  <a:ea typeface="Courier"/>
                  <a:cs typeface="Courier"/>
                  <a:sym typeface="Courier"/>
                </a:defRPr>
              </a:pPr>
              <a:r>
                <a:t>Insurance</a:t>
              </a:r>
            </a:p>
          </p:txBody>
        </p:sp>
      </p:grpSp>
      <p:sp>
        <p:nvSpPr>
          <p:cNvPr id="19" name="Shape 477"/>
          <p:cNvSpPr/>
          <p:nvPr/>
        </p:nvSpPr>
        <p:spPr>
          <a:xfrm>
            <a:off x="4382" y="0"/>
            <a:ext cx="12996036" cy="9746202"/>
          </a:xfrm>
          <a:prstGeom prst="rect">
            <a:avLst/>
          </a:prstGeom>
          <a:gradFill>
            <a:gsLst>
              <a:gs pos="0">
                <a:srgbClr val="FBFBFB">
                  <a:alpha val="73620"/>
                </a:srgbClr>
              </a:gs>
              <a:gs pos="100000">
                <a:srgbClr val="BEBEBE">
                  <a:alpha val="73620"/>
                </a:srgbClr>
              </a:gs>
            </a:gsLst>
            <a:lin ang="5400000"/>
          </a:gra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20" name="Shape 479"/>
          <p:cNvSpPr/>
          <p:nvPr/>
        </p:nvSpPr>
        <p:spPr>
          <a:xfrm>
            <a:off x="428829" y="3539182"/>
            <a:ext cx="12147142" cy="2675236"/>
          </a:xfrm>
          <a:prstGeom prst="rect">
            <a:avLst/>
          </a:prstGeom>
          <a:ln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50800" tIns="50800" rIns="50800" bIns="50800" anchor="ctr"/>
          <a:lstStyle/>
          <a:p>
            <a:pPr>
              <a:spcBef>
                <a:spcPts val="1000"/>
              </a:spcBef>
              <a:defRPr sz="5500" b="1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i="1" dirty="0"/>
              <a:t>Only this doesn’t work.</a:t>
            </a:r>
            <a:endParaRPr b="0" i="1" dirty="0"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85866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6954"/>
    </mc:Choice>
    <mc:Fallback xmlns="">
      <p:transition advTm="26954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Shape 575"/>
          <p:cNvSpPr>
            <a:spLocks noGrp="1"/>
          </p:cNvSpPr>
          <p:nvPr>
            <p:ph type="title"/>
          </p:nvPr>
        </p:nvSpPr>
        <p:spPr>
          <a:xfrm>
            <a:off x="1181100" y="510373"/>
            <a:ext cx="11099800" cy="1622044"/>
          </a:xfrm>
          <a:prstGeom prst="rect">
            <a:avLst/>
          </a:prstGeom>
          <a:solidFill>
            <a:srgbClr val="F5D973">
              <a:alpha val="83000"/>
            </a:srgbClr>
          </a:solidFill>
          <a:ln w="9525">
            <a:round/>
          </a:ln>
        </p:spPr>
        <p:txBody>
          <a:bodyPr>
            <a:norm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Town Crie</a:t>
            </a:r>
            <a:r>
              <a:rPr lang="en-US" dirty="0"/>
              <a:t>r</a:t>
            </a:r>
            <a:endParaRPr dirty="0"/>
          </a:p>
        </p:txBody>
      </p:sp>
      <p:pic>
        <p:nvPicPr>
          <p:cNvPr id="576" name="image3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419054" y="42802"/>
            <a:ext cx="3860062" cy="5133088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TextBox 4"/>
          <p:cNvSpPr txBox="1"/>
          <p:nvPr/>
        </p:nvSpPr>
        <p:spPr>
          <a:xfrm>
            <a:off x="2781300" y="2104248"/>
            <a:ext cx="9499600" cy="428835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/>
            <a:r>
              <a:rPr lang="en-US" sz="4800" dirty="0"/>
              <a:t>TC provides authenticated data feeds for smart contracts: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4400" dirty="0"/>
              <a:t>Has strong security &amp; weak trust assumption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4400" dirty="0"/>
              <a:t>Preserves confidentiality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4400" dirty="0"/>
              <a:t>Supports customized data feed</a:t>
            </a:r>
          </a:p>
        </p:txBody>
      </p:sp>
      <p:sp>
        <p:nvSpPr>
          <p:cNvPr id="6" name="Rectangle 5"/>
          <p:cNvSpPr/>
          <p:nvPr/>
        </p:nvSpPr>
        <p:spPr>
          <a:xfrm>
            <a:off x="1260475" y="6449753"/>
            <a:ext cx="10941050" cy="136868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anchor="ctr">
            <a:normAutofit/>
          </a:bodyPr>
          <a:lstStyle/>
          <a:p>
            <a:pPr algn="l"/>
            <a:r>
              <a:rPr lang="en-US" dirty="0"/>
              <a:t>Free version in </a:t>
            </a:r>
            <a:r>
              <a:rPr lang="en-US" dirty="0" err="1"/>
              <a:t>Ethereum</a:t>
            </a:r>
            <a:r>
              <a:rPr lang="en-US" dirty="0"/>
              <a:t> will be launched on </a:t>
            </a:r>
            <a:r>
              <a:rPr lang="en-US" b="1" dirty="0"/>
              <a:t>Jan 1, 2017</a:t>
            </a:r>
            <a:r>
              <a:rPr lang="en-US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583250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1306"/>
    </mc:Choice>
    <mc:Fallback xmlns="">
      <p:transition advTm="113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2" name="pasted-image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806998" y="6896950"/>
            <a:ext cx="1900140" cy="1778063"/>
          </a:xfrm>
          <a:prstGeom prst="rect">
            <a:avLst/>
          </a:prstGeom>
          <a:ln w="12700">
            <a:miter lim="400000"/>
          </a:ln>
        </p:spPr>
      </p:pic>
      <p:pic>
        <p:nvPicPr>
          <p:cNvPr id="1293" name="pasted-image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1881" y="7252200"/>
            <a:ext cx="1900140" cy="1520112"/>
          </a:xfrm>
          <a:prstGeom prst="rect">
            <a:avLst/>
          </a:prstGeom>
          <a:ln w="12700">
            <a:miter lim="400000"/>
          </a:ln>
        </p:spPr>
      </p:pic>
      <p:sp>
        <p:nvSpPr>
          <p:cNvPr id="1294" name="Shape 1294"/>
          <p:cNvSpPr>
            <a:spLocks noGrp="1"/>
          </p:cNvSpPr>
          <p:nvPr>
            <p:ph type="title"/>
          </p:nvPr>
        </p:nvSpPr>
        <p:spPr>
          <a:xfrm>
            <a:off x="997799" y="233557"/>
            <a:ext cx="11099801" cy="2159001"/>
          </a:xfrm>
          <a:prstGeom prst="rect">
            <a:avLst/>
          </a:prstGeom>
        </p:spPr>
        <p:txBody>
          <a:bodyPr/>
          <a:lstStyle>
            <a:lvl1pPr defTabSz="490727">
              <a:defRPr sz="6719"/>
            </a:lvl1pPr>
          </a:lstStyle>
          <a:p>
            <a:r>
              <a:t>Private financial instruments with automated execution</a:t>
            </a:r>
          </a:p>
        </p:txBody>
      </p:sp>
      <p:grpSp>
        <p:nvGrpSpPr>
          <p:cNvPr id="1300" name="Group 1300"/>
          <p:cNvGrpSpPr/>
          <p:nvPr/>
        </p:nvGrpSpPr>
        <p:grpSpPr>
          <a:xfrm>
            <a:off x="2662032" y="2515638"/>
            <a:ext cx="6758940" cy="2993736"/>
            <a:chOff x="-341627" y="-59454"/>
            <a:chExt cx="6758939" cy="2993734"/>
          </a:xfrm>
        </p:grpSpPr>
        <p:sp>
          <p:nvSpPr>
            <p:cNvPr id="1295" name="Shape 1295"/>
            <p:cNvSpPr/>
            <p:nvPr/>
          </p:nvSpPr>
          <p:spPr>
            <a:xfrm>
              <a:off x="-341628" y="0"/>
              <a:ext cx="6758940" cy="2934281"/>
            </a:xfrm>
            <a:prstGeom prst="rect">
              <a:avLst/>
            </a:prstGeom>
            <a:solidFill>
              <a:srgbClr val="CCC169"/>
            </a:solidFill>
            <a:ln w="12700" cap="flat">
              <a:solidFill>
                <a:srgbClr val="695D46"/>
              </a:solidFill>
              <a:prstDash val="solid"/>
              <a:round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1733973">
                <a:defRPr sz="26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296" name="Shape 1296"/>
            <p:cNvSpPr/>
            <p:nvPr/>
          </p:nvSpPr>
          <p:spPr>
            <a:xfrm>
              <a:off x="6612" y="939626"/>
              <a:ext cx="5766055" cy="1835257"/>
            </a:xfrm>
            <a:prstGeom prst="rect">
              <a:avLst/>
            </a:prstGeom>
            <a:solidFill>
              <a:srgbClr val="38761D"/>
            </a:solidFill>
            <a:ln w="12700" cap="flat">
              <a:solidFill>
                <a:srgbClr val="666666"/>
              </a:solidFill>
              <a:prstDash val="solid"/>
              <a:round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1733973">
                <a:defRPr sz="26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pic>
          <p:nvPicPr>
            <p:cNvPr id="1297" name="image03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4105979" y="1401480"/>
              <a:ext cx="1296335" cy="115831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298" name="Shape 1298"/>
            <p:cNvSpPr/>
            <p:nvPr/>
          </p:nvSpPr>
          <p:spPr>
            <a:xfrm>
              <a:off x="91864" y="1072112"/>
              <a:ext cx="3920430" cy="181704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130026" tIns="130026" rIns="130026" bIns="130026" numCol="1" anchor="t">
              <a:noAutofit/>
            </a:bodyPr>
            <a:lstStyle>
              <a:lvl1pPr algn="l" defTabSz="1733973">
                <a:defRPr sz="4400" b="1">
                  <a:latin typeface="Courier New"/>
                  <a:ea typeface="Courier New"/>
                  <a:cs typeface="Courier New"/>
                  <a:sym typeface="Courier New"/>
                </a:defRPr>
              </a:lvl1pPr>
            </a:lstStyle>
            <a:p>
              <a:r>
                <a:t>Financial Instrument</a:t>
              </a:r>
            </a:p>
          </p:txBody>
        </p:sp>
        <p:sp>
          <p:nvSpPr>
            <p:cNvPr id="1299" name="Shape 1299"/>
            <p:cNvSpPr/>
            <p:nvPr/>
          </p:nvSpPr>
          <p:spPr>
            <a:xfrm>
              <a:off x="105146" y="-59455"/>
              <a:ext cx="4624353" cy="10412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130026" tIns="130026" rIns="130026" bIns="130026" numCol="1" anchor="t">
              <a:noAutofit/>
            </a:bodyPr>
            <a:lstStyle>
              <a:lvl1pPr algn="l" defTabSz="1733973">
                <a:defRPr sz="4400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Blockchain</a:t>
              </a:r>
            </a:p>
          </p:txBody>
        </p:sp>
      </p:grpSp>
      <p:sp>
        <p:nvSpPr>
          <p:cNvPr id="1301" name="Shape 1301"/>
          <p:cNvSpPr/>
          <p:nvPr/>
        </p:nvSpPr>
        <p:spPr>
          <a:xfrm flipH="1" flipV="1">
            <a:off x="7886712" y="5061588"/>
            <a:ext cx="2207148" cy="1845761"/>
          </a:xfrm>
          <a:prstGeom prst="line">
            <a:avLst/>
          </a:prstGeom>
          <a:ln w="152400">
            <a:solidFill>
              <a:srgbClr val="695D46"/>
            </a:solidFill>
            <a:tailEnd type="triangle"/>
          </a:ln>
        </p:spPr>
        <p:txBody>
          <a:bodyPr lIns="65023" tIns="65023" rIns="65023" bIns="65023"/>
          <a:lstStyle/>
          <a:p>
            <a:pPr algn="l" defTabSz="1733973">
              <a:defRPr sz="2600">
                <a:solidFill>
                  <a:srgbClr val="A1E8D9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pic>
        <p:nvPicPr>
          <p:cNvPr id="1302" name="image29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318693" y="6718508"/>
            <a:ext cx="1351219" cy="1520112"/>
          </a:xfrm>
          <a:prstGeom prst="rect">
            <a:avLst/>
          </a:prstGeom>
          <a:ln w="12700">
            <a:miter lim="400000"/>
          </a:ln>
        </p:spPr>
      </p:pic>
      <p:pic>
        <p:nvPicPr>
          <p:cNvPr id="1303" name="image40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0137945" y="6695044"/>
            <a:ext cx="1351219" cy="1545352"/>
          </a:xfrm>
          <a:prstGeom prst="rect">
            <a:avLst/>
          </a:prstGeom>
          <a:ln w="12700">
            <a:miter lim="400000"/>
          </a:ln>
        </p:spPr>
      </p:pic>
      <p:pic>
        <p:nvPicPr>
          <p:cNvPr id="1304" name="image23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1571871" y="7145149"/>
            <a:ext cx="1281664" cy="1281664"/>
          </a:xfrm>
          <a:prstGeom prst="rect">
            <a:avLst/>
          </a:prstGeom>
          <a:ln w="12700">
            <a:miter lim="400000"/>
          </a:ln>
        </p:spPr>
      </p:pic>
      <p:sp>
        <p:nvSpPr>
          <p:cNvPr id="1305" name="Shape 1305"/>
          <p:cNvSpPr/>
          <p:nvPr/>
        </p:nvSpPr>
        <p:spPr>
          <a:xfrm flipV="1">
            <a:off x="2578836" y="5033357"/>
            <a:ext cx="1864535" cy="1950294"/>
          </a:xfrm>
          <a:prstGeom prst="line">
            <a:avLst/>
          </a:prstGeom>
          <a:ln w="152400">
            <a:solidFill>
              <a:srgbClr val="695D46"/>
            </a:solidFill>
            <a:tailEnd type="triangle"/>
          </a:ln>
        </p:spPr>
        <p:txBody>
          <a:bodyPr lIns="65023" tIns="65023" rIns="65023" bIns="65023"/>
          <a:lstStyle/>
          <a:p>
            <a:pPr algn="l" defTabSz="1733973">
              <a:defRPr sz="2600">
                <a:solidFill>
                  <a:srgbClr val="A1E8D9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306" name="Shape 1306"/>
          <p:cNvSpPr/>
          <p:nvPr/>
        </p:nvSpPr>
        <p:spPr>
          <a:xfrm>
            <a:off x="1682225" y="8705937"/>
            <a:ext cx="9498894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2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+ Confidential settlement</a:t>
            </a:r>
          </a:p>
        </p:txBody>
      </p:sp>
      <p:grpSp>
        <p:nvGrpSpPr>
          <p:cNvPr id="1312" name="Group 1312"/>
          <p:cNvGrpSpPr/>
          <p:nvPr/>
        </p:nvGrpSpPr>
        <p:grpSpPr>
          <a:xfrm>
            <a:off x="10028850" y="3064008"/>
            <a:ext cx="2687007" cy="2054296"/>
            <a:chOff x="0" y="-1"/>
            <a:chExt cx="2687005" cy="2054294"/>
          </a:xfrm>
        </p:grpSpPr>
        <p:pic>
          <p:nvPicPr>
            <p:cNvPr id="1307" name="image19.png"/>
            <p:cNvPicPr>
              <a:picLocks noChangeAspect="1"/>
            </p:cNvPicPr>
            <p:nvPr/>
          </p:nvPicPr>
          <p:blipFill>
            <a:blip r:embed="rId8">
              <a:extLst/>
            </a:blip>
            <a:srcRect b="89692"/>
            <a:stretch>
              <a:fillRect/>
            </a:stretch>
          </p:blipFill>
          <p:spPr>
            <a:xfrm>
              <a:off x="18" y="-1"/>
              <a:ext cx="2686969" cy="28871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308" name="image19.png"/>
            <p:cNvPicPr>
              <a:picLocks noChangeAspect="1"/>
            </p:cNvPicPr>
            <p:nvPr/>
          </p:nvPicPr>
          <p:blipFill>
            <a:blip r:embed="rId8">
              <a:extLst/>
            </a:blip>
            <a:srcRect b="89692"/>
            <a:stretch>
              <a:fillRect/>
            </a:stretch>
          </p:blipFill>
          <p:spPr>
            <a:xfrm rot="5399974">
              <a:off x="-834832" y="834838"/>
              <a:ext cx="1993213" cy="32353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309" name="image19.png"/>
            <p:cNvPicPr>
              <a:picLocks noChangeAspect="1"/>
            </p:cNvPicPr>
            <p:nvPr/>
          </p:nvPicPr>
          <p:blipFill>
            <a:blip r:embed="rId8">
              <a:extLst/>
            </a:blip>
            <a:srcRect b="89692"/>
            <a:stretch>
              <a:fillRect/>
            </a:stretch>
          </p:blipFill>
          <p:spPr>
            <a:xfrm rot="5399974">
              <a:off x="1512233" y="862820"/>
              <a:ext cx="1993213" cy="35631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310" name="image19.png"/>
            <p:cNvPicPr>
              <a:picLocks noChangeAspect="1"/>
            </p:cNvPicPr>
            <p:nvPr/>
          </p:nvPicPr>
          <p:blipFill>
            <a:blip r:embed="rId8">
              <a:extLst/>
            </a:blip>
            <a:srcRect b="89692"/>
            <a:stretch>
              <a:fillRect/>
            </a:stretch>
          </p:blipFill>
          <p:spPr>
            <a:xfrm>
              <a:off x="18" y="1807644"/>
              <a:ext cx="2686969" cy="2466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311" name="Shape 1311"/>
            <p:cNvSpPr/>
            <p:nvPr/>
          </p:nvSpPr>
          <p:spPr>
            <a:xfrm>
              <a:off x="1115541" y="341761"/>
              <a:ext cx="927660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50800" tIns="50800" rIns="50800" bIns="50800" numCol="1" anchor="ctr">
              <a:spAutoFit/>
            </a:bodyPr>
            <a:lstStyle/>
            <a:p>
              <a:endParaRPr/>
            </a:p>
          </p:txBody>
        </p:sp>
      </p:grpSp>
      <p:grpSp>
        <p:nvGrpSpPr>
          <p:cNvPr id="1316" name="Group 1316"/>
          <p:cNvGrpSpPr/>
          <p:nvPr/>
        </p:nvGrpSpPr>
        <p:grpSpPr>
          <a:xfrm>
            <a:off x="10313515" y="2351701"/>
            <a:ext cx="2038617" cy="2609890"/>
            <a:chOff x="-1" y="0"/>
            <a:chExt cx="2038615" cy="2609888"/>
          </a:xfrm>
        </p:grpSpPr>
        <p:sp>
          <p:nvSpPr>
            <p:cNvPr id="1313" name="Shape 1313"/>
            <p:cNvSpPr/>
            <p:nvPr/>
          </p:nvSpPr>
          <p:spPr>
            <a:xfrm>
              <a:off x="-1" y="1006818"/>
              <a:ext cx="2038615" cy="1589334"/>
            </a:xfrm>
            <a:prstGeom prst="rect">
              <a:avLst/>
            </a:prstGeom>
            <a:solidFill>
              <a:srgbClr val="FFF2CC"/>
            </a:solidFill>
            <a:ln w="50800" cap="flat">
              <a:solidFill>
                <a:srgbClr val="7F6000"/>
              </a:solidFill>
              <a:prstDash val="solid"/>
              <a:round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defTabSz="1733973">
                <a:defRPr sz="26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314" name="Shape 1314"/>
            <p:cNvSpPr/>
            <p:nvPr/>
          </p:nvSpPr>
          <p:spPr>
            <a:xfrm>
              <a:off x="-1" y="993081"/>
              <a:ext cx="2038615" cy="161680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130026" tIns="130026" rIns="130026" bIns="130026" numCol="1" anchor="ctr">
              <a:spAutoFit/>
            </a:bodyPr>
            <a:lstStyle/>
            <a:p>
              <a:pPr defTabSz="1733973">
                <a:defRPr sz="5600">
                  <a:latin typeface="Droid Sans"/>
                  <a:ea typeface="Droid Sans"/>
                  <a:cs typeface="Droid Sans"/>
                  <a:sym typeface="Droid Sans"/>
                </a:defRPr>
              </a:pPr>
              <a:r>
                <a:rPr sz="4400" dirty="0"/>
                <a:t>Town</a:t>
              </a:r>
            </a:p>
            <a:p>
              <a:pPr defTabSz="1733973">
                <a:defRPr sz="5600">
                  <a:latin typeface="Droid Sans"/>
                  <a:ea typeface="Droid Sans"/>
                  <a:cs typeface="Droid Sans"/>
                  <a:sym typeface="Droid Sans"/>
                </a:defRPr>
              </a:pPr>
              <a:r>
                <a:rPr sz="4400" dirty="0"/>
                <a:t>Crier</a:t>
              </a:r>
            </a:p>
          </p:txBody>
        </p:sp>
        <p:pic>
          <p:nvPicPr>
            <p:cNvPr id="1315" name="image30.png"/>
            <p:cNvPicPr>
              <a:picLocks noChangeAspect="1"/>
            </p:cNvPicPr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506281" y="0"/>
              <a:ext cx="1026057" cy="136444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317" name="Shape 1317"/>
          <p:cNvSpPr/>
          <p:nvPr/>
        </p:nvSpPr>
        <p:spPr>
          <a:xfrm>
            <a:off x="8461063" y="3725005"/>
            <a:ext cx="2038614" cy="732303"/>
          </a:xfrm>
          <a:prstGeom prst="leftRightArrow">
            <a:avLst>
              <a:gd name="adj1" fmla="val 32000"/>
              <a:gd name="adj2" fmla="val 76307"/>
            </a:avLst>
          </a:prstGeom>
          <a:blipFill>
            <a:blip r:embed="rId10"/>
          </a:blipFill>
          <a:ln w="12700"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318" name="pasted-image.jpg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3032879" y="6973507"/>
            <a:ext cx="2038615" cy="11458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1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dissolve">
                                      <p:cBhvr>
                                        <p:cTn id="11" dur="1000" fill="hold"/>
                                        <p:tgtEl>
                                          <p:spTgt spid="13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9" presetClass="entr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1000"/>
                                        <p:tgtEl>
                                          <p:spTgt spid="1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9" presetClass="entr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1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1000"/>
                                        <p:tgtEl>
                                          <p:spTgt spid="1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3" presetClass="entr" presetSubtype="16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300" fill="hold"/>
                                        <p:tgtEl>
                                          <p:spTgt spid="13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300" fill="hold"/>
                                        <p:tgtEl>
                                          <p:spTgt spid="13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00" grpId="1" animBg="1" advAuto="0"/>
      <p:bldP spid="1301" grpId="3" animBg="1" advAuto="0"/>
      <p:bldP spid="1304" grpId="2" animBg="1" advAuto="0"/>
      <p:bldP spid="1305" grpId="4" animBg="1" advAuto="0"/>
      <p:bldP spid="1317" grpId="5" animBg="1" advAuto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25" name="Group 1325"/>
          <p:cNvGrpSpPr/>
          <p:nvPr/>
        </p:nvGrpSpPr>
        <p:grpSpPr>
          <a:xfrm>
            <a:off x="-130739" y="4462636"/>
            <a:ext cx="4317723" cy="2540056"/>
            <a:chOff x="0" y="-244258"/>
            <a:chExt cx="4317722" cy="2540055"/>
          </a:xfrm>
        </p:grpSpPr>
        <p:sp>
          <p:nvSpPr>
            <p:cNvPr id="1320" name="Shape 1320"/>
            <p:cNvSpPr/>
            <p:nvPr/>
          </p:nvSpPr>
          <p:spPr>
            <a:xfrm>
              <a:off x="-1" y="-244259"/>
              <a:ext cx="4317724" cy="2540056"/>
            </a:xfrm>
            <a:prstGeom prst="rect">
              <a:avLst/>
            </a:prstGeom>
            <a:solidFill>
              <a:srgbClr val="CCC47C"/>
            </a:solidFill>
            <a:ln w="12700" cap="flat">
              <a:solidFill>
                <a:srgbClr val="695D46"/>
              </a:solidFill>
              <a:prstDash val="solid"/>
              <a:round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1733973">
                <a:defRPr sz="26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321" name="Shape 1321"/>
            <p:cNvSpPr/>
            <p:nvPr/>
          </p:nvSpPr>
          <p:spPr>
            <a:xfrm>
              <a:off x="447304" y="634288"/>
              <a:ext cx="3423154" cy="1234804"/>
            </a:xfrm>
            <a:prstGeom prst="rect">
              <a:avLst/>
            </a:prstGeom>
            <a:solidFill>
              <a:srgbClr val="38761D"/>
            </a:solidFill>
            <a:ln w="12700" cap="flat">
              <a:solidFill>
                <a:srgbClr val="666666"/>
              </a:solidFill>
              <a:prstDash val="solid"/>
              <a:round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1733973">
                <a:defRPr sz="26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pic>
          <p:nvPicPr>
            <p:cNvPr id="1322" name="image03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2749070" y="945034"/>
              <a:ext cx="872205" cy="77933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323" name="Shape 1323"/>
            <p:cNvSpPr/>
            <p:nvPr/>
          </p:nvSpPr>
          <p:spPr>
            <a:xfrm>
              <a:off x="374616" y="737927"/>
              <a:ext cx="2338768" cy="12791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130026" tIns="130026" rIns="130026" bIns="130026" numCol="1" anchor="t">
              <a:noAutofit/>
            </a:bodyPr>
            <a:lstStyle>
              <a:lvl1pPr algn="l" defTabSz="1733973">
                <a:defRPr sz="3200" b="1">
                  <a:latin typeface="Courier New"/>
                  <a:ea typeface="Courier New"/>
                  <a:cs typeface="Courier New"/>
                  <a:sym typeface="Courier New"/>
                </a:defRPr>
              </a:lvl1pPr>
            </a:lstStyle>
            <a:p>
              <a:r>
                <a:t>PasswordTheft</a:t>
              </a:r>
            </a:p>
          </p:txBody>
        </p:sp>
        <p:sp>
          <p:nvSpPr>
            <p:cNvPr id="1324" name="Shape 1324"/>
            <p:cNvSpPr/>
            <p:nvPr/>
          </p:nvSpPr>
          <p:spPr>
            <a:xfrm>
              <a:off x="809792" y="-164418"/>
              <a:ext cx="2698138" cy="8299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130026" tIns="130026" rIns="130026" bIns="130026" numCol="1" anchor="t">
              <a:noAutofit/>
            </a:bodyPr>
            <a:lstStyle>
              <a:lvl1pPr algn="l" defTabSz="1733973">
                <a:defRPr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Blockchain</a:t>
              </a:r>
            </a:p>
          </p:txBody>
        </p:sp>
      </p:grpSp>
      <p:sp>
        <p:nvSpPr>
          <p:cNvPr id="1326" name="Shape 132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defTabSz="514095">
              <a:defRPr sz="7040"/>
            </a:pPr>
            <a:r>
              <a:t>And some unsavory uses…</a:t>
            </a:r>
          </a:p>
          <a:p>
            <a:pPr defTabSz="514095">
              <a:defRPr sz="5368"/>
            </a:pPr>
            <a:r>
              <a:t>("Ring of Gyges" paper)</a:t>
            </a:r>
          </a:p>
        </p:txBody>
      </p:sp>
      <p:grpSp>
        <p:nvGrpSpPr>
          <p:cNvPr id="1329" name="Group 1329"/>
          <p:cNvGrpSpPr/>
          <p:nvPr/>
        </p:nvGrpSpPr>
        <p:grpSpPr>
          <a:xfrm>
            <a:off x="5274728" y="5190239"/>
            <a:ext cx="2407634" cy="1922709"/>
            <a:chOff x="0" y="-138780"/>
            <a:chExt cx="2407633" cy="1922707"/>
          </a:xfrm>
        </p:grpSpPr>
        <p:sp>
          <p:nvSpPr>
            <p:cNvPr id="1327" name="Shape 1327"/>
            <p:cNvSpPr/>
            <p:nvPr/>
          </p:nvSpPr>
          <p:spPr>
            <a:xfrm>
              <a:off x="0" y="124956"/>
              <a:ext cx="2407634" cy="1395234"/>
            </a:xfrm>
            <a:prstGeom prst="rect">
              <a:avLst/>
            </a:prstGeom>
            <a:solidFill>
              <a:srgbClr val="B3A77D"/>
            </a:solidFill>
            <a:ln w="12700" cap="flat">
              <a:solidFill>
                <a:srgbClr val="695D46"/>
              </a:solidFill>
              <a:prstDash val="solid"/>
              <a:round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1733973">
                <a:defRPr sz="26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328" name="Shape 1328"/>
            <p:cNvSpPr/>
            <p:nvPr/>
          </p:nvSpPr>
          <p:spPr>
            <a:xfrm>
              <a:off x="0" y="-138781"/>
              <a:ext cx="2407634" cy="19227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130026" tIns="130026" rIns="130026" bIns="130026" numCol="1" anchor="ctr">
              <a:noAutofit/>
            </a:bodyPr>
            <a:lstStyle>
              <a:lvl1pPr algn="l" defTabSz="1733973">
                <a:defRPr sz="4000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Town Crier</a:t>
              </a:r>
            </a:p>
          </p:txBody>
        </p:sp>
      </p:grpSp>
      <p:pic>
        <p:nvPicPr>
          <p:cNvPr id="1330" name="image19.png"/>
          <p:cNvPicPr>
            <a:picLocks noChangeAspect="1"/>
          </p:cNvPicPr>
          <p:nvPr/>
        </p:nvPicPr>
        <p:blipFill>
          <a:blip r:embed="rId3">
            <a:extLst/>
          </a:blip>
          <a:srcRect b="89692"/>
          <a:stretch>
            <a:fillRect/>
          </a:stretch>
        </p:blipFill>
        <p:spPr>
          <a:xfrm rot="5399978">
            <a:off x="3154345" y="5556190"/>
            <a:ext cx="3536855" cy="35285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31" name="image19.png"/>
          <p:cNvPicPr>
            <a:picLocks noChangeAspect="1"/>
          </p:cNvPicPr>
          <p:nvPr/>
        </p:nvPicPr>
        <p:blipFill>
          <a:blip r:embed="rId3">
            <a:extLst/>
          </a:blip>
          <a:srcRect b="89692"/>
          <a:stretch>
            <a:fillRect/>
          </a:stretch>
        </p:blipFill>
        <p:spPr>
          <a:xfrm rot="5399978">
            <a:off x="6338345" y="5634910"/>
            <a:ext cx="3536855" cy="35285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32" name="image19.png"/>
          <p:cNvPicPr>
            <a:picLocks noChangeAspect="1"/>
          </p:cNvPicPr>
          <p:nvPr/>
        </p:nvPicPr>
        <p:blipFill>
          <a:blip r:embed="rId3">
            <a:extLst/>
          </a:blip>
          <a:srcRect b="89692"/>
          <a:stretch>
            <a:fillRect/>
          </a:stretch>
        </p:blipFill>
        <p:spPr>
          <a:xfrm>
            <a:off x="4746343" y="7256565"/>
            <a:ext cx="3536854" cy="352852"/>
          </a:xfrm>
          <a:prstGeom prst="rect">
            <a:avLst/>
          </a:prstGeom>
          <a:ln w="12700">
            <a:miter lim="400000"/>
          </a:ln>
        </p:spPr>
      </p:pic>
      <p:pic>
        <p:nvPicPr>
          <p:cNvPr id="1333" name="image30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388913" y="4159733"/>
            <a:ext cx="1253087" cy="1666348"/>
          </a:xfrm>
          <a:prstGeom prst="rect">
            <a:avLst/>
          </a:prstGeom>
          <a:ln w="12700">
            <a:miter lim="400000"/>
          </a:ln>
        </p:spPr>
      </p:pic>
      <p:sp>
        <p:nvSpPr>
          <p:cNvPr id="1334" name="Shape 1334"/>
          <p:cNvSpPr/>
          <p:nvPr/>
        </p:nvSpPr>
        <p:spPr>
          <a:xfrm>
            <a:off x="7229246" y="4880815"/>
            <a:ext cx="5393082" cy="19100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909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5909" y="21600"/>
                </a:lnTo>
                <a:lnTo>
                  <a:pt x="5909" y="18000"/>
                </a:lnTo>
                <a:lnTo>
                  <a:pt x="0" y="19750"/>
                </a:lnTo>
                <a:lnTo>
                  <a:pt x="5909" y="12600"/>
                </a:lnTo>
                <a:close/>
              </a:path>
            </a:pathLst>
          </a:custGeom>
          <a:solidFill>
            <a:srgbClr val="FFFFFF"/>
          </a:solidFill>
          <a:ln w="38100">
            <a:solidFill>
              <a:srgbClr val="695D46"/>
            </a:solidFill>
          </a:ln>
        </p:spPr>
        <p:txBody>
          <a:bodyPr lIns="65023" tIns="65023" rIns="65023" bIns="65023" anchor="ctr"/>
          <a:lstStyle/>
          <a:p>
            <a:pPr algn="l" defTabSz="1733973">
              <a:defRPr sz="26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grpSp>
        <p:nvGrpSpPr>
          <p:cNvPr id="1337" name="Group 1337"/>
          <p:cNvGrpSpPr/>
          <p:nvPr/>
        </p:nvGrpSpPr>
        <p:grpSpPr>
          <a:xfrm>
            <a:off x="8941685" y="4931845"/>
            <a:ext cx="3614722" cy="2254376"/>
            <a:chOff x="0" y="0"/>
            <a:chExt cx="3614720" cy="2254375"/>
          </a:xfrm>
        </p:grpSpPr>
        <p:sp>
          <p:nvSpPr>
            <p:cNvPr id="1335" name="Shape 1335"/>
            <p:cNvSpPr/>
            <p:nvPr/>
          </p:nvSpPr>
          <p:spPr>
            <a:xfrm>
              <a:off x="0" y="0"/>
              <a:ext cx="3614721" cy="1006080"/>
            </a:xfrm>
            <a:prstGeom prst="rect">
              <a:avLst/>
            </a:prstGeom>
            <a:solidFill>
              <a:srgbClr val="00FF00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t">
              <a:noAutofit/>
            </a:bodyPr>
            <a:lstStyle/>
            <a:p>
              <a:pPr algn="l" defTabSz="1733973">
                <a:defRPr sz="26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336" name="Shape 1336"/>
            <p:cNvSpPr/>
            <p:nvPr/>
          </p:nvSpPr>
          <p:spPr>
            <a:xfrm>
              <a:off x="0" y="0"/>
              <a:ext cx="3614721" cy="2254376"/>
            </a:xfrm>
            <a:prstGeom prst="rect">
              <a:avLst/>
            </a:prstGeom>
            <a:solidFill>
              <a:schemeClr val="accent2">
                <a:hueOff val="-2473792"/>
                <a:satOff val="-50209"/>
                <a:lumOff val="23543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130026" tIns="130026" rIns="130026" bIns="130026" numCol="1" anchor="t">
              <a:spAutoFit/>
            </a:bodyPr>
            <a:lstStyle/>
            <a:p>
              <a:pPr algn="l" defTabSz="1733973">
                <a:defRPr sz="3400" b="1">
                  <a:latin typeface="Arial"/>
                  <a:ea typeface="Arial"/>
                  <a:cs typeface="Arial"/>
                  <a:sym typeface="Arial"/>
                </a:defRPr>
              </a:pPr>
              <a:r>
                <a:t>✓</a:t>
              </a:r>
              <a:r>
                <a:rPr b="0"/>
                <a:t> Stolen password for Alice's account works!</a:t>
              </a:r>
            </a:p>
          </p:txBody>
        </p:sp>
      </p:grpSp>
      <p:pic>
        <p:nvPicPr>
          <p:cNvPr id="1338" name="image23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165015" y="5609085"/>
            <a:ext cx="1281664" cy="1281664"/>
          </a:xfrm>
          <a:prstGeom prst="rect">
            <a:avLst/>
          </a:prstGeom>
          <a:ln w="12700">
            <a:miter lim="400000"/>
          </a:ln>
        </p:spPr>
      </p:pic>
      <p:sp>
        <p:nvSpPr>
          <p:cNvPr id="1339" name="Shape 1339"/>
          <p:cNvSpPr/>
          <p:nvPr/>
        </p:nvSpPr>
        <p:spPr>
          <a:xfrm>
            <a:off x="60844" y="2832195"/>
            <a:ext cx="3270401" cy="1759076"/>
          </a:xfrm>
          <a:prstGeom prst="rect">
            <a:avLst/>
          </a:prstGeom>
          <a:solidFill>
            <a:schemeClr val="accent2">
              <a:hueOff val="-2473792"/>
              <a:satOff val="-50209"/>
              <a:lumOff val="23543"/>
            </a:schemeClr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130026" tIns="130026" rIns="130026" bIns="130026">
            <a:spAutoFit/>
          </a:bodyPr>
          <a:lstStyle/>
          <a:p>
            <a:pPr algn="l" defTabSz="1733973">
              <a:defRPr sz="3400" b="1">
                <a:latin typeface="Arial"/>
                <a:ea typeface="Arial"/>
                <a:cs typeface="Arial"/>
                <a:sym typeface="Arial"/>
              </a:defRPr>
            </a:pPr>
            <a:r>
              <a:t>✓</a:t>
            </a:r>
            <a:r>
              <a:rPr b="0"/>
              <a:t> Money delivered to Cruella.</a:t>
            </a:r>
          </a:p>
        </p:txBody>
      </p:sp>
      <p:sp>
        <p:nvSpPr>
          <p:cNvPr id="1340" name="Shape 1340"/>
          <p:cNvSpPr/>
          <p:nvPr/>
        </p:nvSpPr>
        <p:spPr>
          <a:xfrm flipH="1">
            <a:off x="3770966" y="6251722"/>
            <a:ext cx="1003948" cy="1"/>
          </a:xfrm>
          <a:prstGeom prst="line">
            <a:avLst/>
          </a:prstGeom>
          <a:ln w="101600">
            <a:solidFill>
              <a:srgbClr val="695D46"/>
            </a:solidFill>
            <a:tailEnd type="triangle"/>
          </a:ln>
        </p:spPr>
        <p:txBody>
          <a:bodyPr lIns="65023" tIns="65023" rIns="65023" bIns="65023"/>
          <a:lstStyle/>
          <a:p>
            <a:pPr algn="l" defTabSz="1733973">
              <a:defRPr sz="2600">
                <a:solidFill>
                  <a:srgbClr val="A1E8D9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pic>
        <p:nvPicPr>
          <p:cNvPr id="1341" name="image19.png"/>
          <p:cNvPicPr>
            <a:picLocks noChangeAspect="1"/>
          </p:cNvPicPr>
          <p:nvPr/>
        </p:nvPicPr>
        <p:blipFill>
          <a:blip r:embed="rId3">
            <a:extLst/>
          </a:blip>
          <a:srcRect b="89692"/>
          <a:stretch>
            <a:fillRect/>
          </a:stretch>
        </p:blipFill>
        <p:spPr>
          <a:xfrm>
            <a:off x="4748102" y="3731138"/>
            <a:ext cx="3536855" cy="35285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345" name="Group 1345"/>
          <p:cNvGrpSpPr/>
          <p:nvPr/>
        </p:nvGrpSpPr>
        <p:grpSpPr>
          <a:xfrm>
            <a:off x="7213655" y="2939322"/>
            <a:ext cx="5604344" cy="2176774"/>
            <a:chOff x="0" y="0"/>
            <a:chExt cx="5604342" cy="2176772"/>
          </a:xfrm>
        </p:grpSpPr>
        <p:pic>
          <p:nvPicPr>
            <p:cNvPr id="1342" name="pasted-image.jpg"/>
            <p:cNvPicPr>
              <a:picLocks/>
            </p:cNvPicPr>
            <p:nvPr/>
          </p:nvPicPr>
          <p:blipFill>
            <a:blip r:embed="rId6">
              <a:alphaModFix amt="41337"/>
              <a:extLst/>
            </a:blip>
            <a:srcRect t="13591" b="39653"/>
            <a:stretch>
              <a:fillRect/>
            </a:stretch>
          </p:blipFill>
          <p:spPr>
            <a:xfrm>
              <a:off x="1286558" y="20558"/>
              <a:ext cx="4317785" cy="19617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343" name="Shape 1343"/>
            <p:cNvSpPr/>
            <p:nvPr/>
          </p:nvSpPr>
          <p:spPr>
            <a:xfrm>
              <a:off x="1728029" y="0"/>
              <a:ext cx="3614722" cy="1936454"/>
            </a:xfrm>
            <a:prstGeom prst="rect">
              <a:avLst/>
            </a:prstGeom>
            <a:solidFill>
              <a:srgbClr val="FFFFFF">
                <a:alpha val="82599"/>
              </a:srgbClr>
            </a:solidFill>
            <a:ln w="25400" cap="flat">
              <a:solidFill>
                <a:srgbClr val="85888D">
                  <a:alpha val="82599"/>
                </a:srgbClr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130026" tIns="130026" rIns="130026" bIns="130026" numCol="1" anchor="t">
              <a:spAutoFit/>
            </a:bodyPr>
            <a:lstStyle>
              <a:lvl1pPr>
                <a:defRPr sz="5400" b="1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Alice’s Account</a:t>
              </a:r>
            </a:p>
          </p:txBody>
        </p:sp>
        <p:sp>
          <p:nvSpPr>
            <p:cNvPr id="1344" name="Shape 1344"/>
            <p:cNvSpPr/>
            <p:nvPr/>
          </p:nvSpPr>
          <p:spPr>
            <a:xfrm rot="20497463">
              <a:off x="89337" y="1032038"/>
              <a:ext cx="1879181" cy="870733"/>
            </a:xfrm>
            <a:prstGeom prst="leftRightArrow">
              <a:avLst>
                <a:gd name="adj1" fmla="val 32000"/>
                <a:gd name="adj2" fmla="val 64176"/>
              </a:avLst>
            </a:prstGeom>
            <a:blipFill rotWithShape="1">
              <a:blip r:embed="rId7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50800" dist="127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pic>
        <p:nvPicPr>
          <p:cNvPr id="1346" name="pasted-image.jp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798688" y="7102080"/>
            <a:ext cx="2159001" cy="2159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47" name="image28.pn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 flipH="1">
            <a:off x="6715883" y="8219226"/>
            <a:ext cx="1164580" cy="1584845"/>
          </a:xfrm>
          <a:prstGeom prst="rect">
            <a:avLst/>
          </a:prstGeom>
          <a:ln w="12700">
            <a:miter lim="400000"/>
          </a:ln>
        </p:spPr>
      </p:pic>
      <p:sp>
        <p:nvSpPr>
          <p:cNvPr id="1348" name="Shape 1348"/>
          <p:cNvSpPr/>
          <p:nvPr/>
        </p:nvSpPr>
        <p:spPr>
          <a:xfrm flipV="1">
            <a:off x="6516577" y="7027102"/>
            <a:ext cx="1" cy="2788610"/>
          </a:xfrm>
          <a:prstGeom prst="line">
            <a:avLst/>
          </a:prstGeom>
          <a:ln w="101600">
            <a:solidFill>
              <a:srgbClr val="695D46"/>
            </a:solidFill>
            <a:tailEnd type="triangle"/>
          </a:ln>
        </p:spPr>
        <p:txBody>
          <a:bodyPr lIns="65023" tIns="65023" rIns="65023" bIns="65023"/>
          <a:lstStyle/>
          <a:p>
            <a:pPr algn="l" defTabSz="1733973">
              <a:defRPr sz="2600">
                <a:solidFill>
                  <a:srgbClr val="A1E8D9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349" name="Shape 1349"/>
          <p:cNvSpPr/>
          <p:nvPr/>
        </p:nvSpPr>
        <p:spPr>
          <a:xfrm>
            <a:off x="4364645" y="8219226"/>
            <a:ext cx="2112722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Alice's</a:t>
            </a:r>
          </a:p>
          <a:p>
            <a:r>
              <a:t>password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1000"/>
                                        <p:tgtEl>
                                          <p:spTgt spid="1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9" presetClass="entr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1000"/>
                                        <p:tgtEl>
                                          <p:spTgt spid="1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2000"/>
                                        <p:tgtEl>
                                          <p:spTgt spid="1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9" presetClass="entr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1000"/>
                                        <p:tgtEl>
                                          <p:spTgt spid="1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4" grpId="2" animBg="1" advAuto="0"/>
      <p:bldP spid="1337" grpId="3" animBg="1" advAuto="0"/>
      <p:bldP spid="1339" grpId="4" animBg="1" advAuto="0"/>
      <p:bldP spid="1340" grpId="5" animBg="1" advAuto="0"/>
      <p:bldP spid="1345" grpId="1" animBg="1" advAuto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9" name="Shape 135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Deployment plans</a:t>
            </a:r>
          </a:p>
        </p:txBody>
      </p:sp>
      <p:sp>
        <p:nvSpPr>
          <p:cNvPr id="1360" name="Shape 1360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spcBef>
                <a:spcPts val="1000"/>
              </a:spcBef>
            </a:pPr>
            <a:r>
              <a:rPr dirty="0"/>
              <a:t>Free version in Ethereum </a:t>
            </a:r>
            <a:r>
              <a:rPr lang="en-US" dirty="0"/>
              <a:t>on Jan 1, 2017</a:t>
            </a:r>
            <a:endParaRPr dirty="0"/>
          </a:p>
          <a:p>
            <a:pPr>
              <a:spcBef>
                <a:spcPts val="1000"/>
              </a:spcBef>
            </a:pPr>
            <a:r>
              <a:rPr dirty="0"/>
              <a:t>Exploring commercialization of enhanced functionality</a:t>
            </a:r>
          </a:p>
          <a:p>
            <a:pPr>
              <a:spcBef>
                <a:spcPts val="1000"/>
              </a:spcBef>
            </a:pPr>
            <a:r>
              <a:rPr dirty="0"/>
              <a:t>TC good for permissioned blockchains too</a:t>
            </a:r>
          </a:p>
          <a:p>
            <a:pPr marL="1000125" lvl="1" indent="-555625">
              <a:spcBef>
                <a:spcPts val="1000"/>
              </a:spcBef>
            </a:pPr>
            <a:r>
              <a:rPr dirty="0"/>
              <a:t>E.g., Chain, HyperLedger / IBM (we're discussing with them…)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Shape 531"/>
          <p:cNvSpPr>
            <a:spLocks noGrp="1"/>
          </p:cNvSpPr>
          <p:nvPr>
            <p:ph type="title"/>
          </p:nvPr>
        </p:nvSpPr>
        <p:spPr>
          <a:xfrm>
            <a:off x="924658" y="306506"/>
            <a:ext cx="11099800" cy="2020945"/>
          </a:xfrm>
          <a:prstGeom prst="rect">
            <a:avLst/>
          </a:prstGeom>
        </p:spPr>
        <p:txBody>
          <a:bodyPr>
            <a:normAutofit/>
          </a:bodyPr>
          <a:lstStyle/>
          <a:p>
            <a:pPr defTabSz="455675">
              <a:defRPr sz="6240"/>
            </a:pPr>
            <a:r>
              <a:rPr lang="en-US"/>
              <a:t>Smart contracts are data-hungry, but…</a:t>
            </a:r>
            <a:endParaRPr dirty="0"/>
          </a:p>
        </p:txBody>
      </p:sp>
      <p:pic>
        <p:nvPicPr>
          <p:cNvPr id="536" name="image12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101821" y="5696533"/>
            <a:ext cx="1922637" cy="2566838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537" name="Shape 537"/>
          <p:cNvSpPr/>
          <p:nvPr/>
        </p:nvSpPr>
        <p:spPr>
          <a:xfrm flipH="1">
            <a:off x="8115430" y="6079207"/>
            <a:ext cx="2105786" cy="1"/>
          </a:xfrm>
          <a:prstGeom prst="line">
            <a:avLst/>
          </a:prstGeom>
          <a:noFill/>
          <a:ln w="254000" cap="flat">
            <a:solidFill>
              <a:srgbClr val="00B050"/>
            </a:solidFill>
            <a:prstDash val="solid"/>
            <a:miter lim="400000"/>
            <a:tailEnd type="triangle" w="med" len="med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>
              <a:defRPr sz="2400"/>
            </a:pPr>
            <a:endParaRPr/>
          </a:p>
        </p:txBody>
      </p:sp>
      <p:pic>
        <p:nvPicPr>
          <p:cNvPr id="541" name="image01.jp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-54562" y="4302777"/>
            <a:ext cx="3850273" cy="2566838"/>
          </a:xfrm>
          <a:prstGeom prst="rect">
            <a:avLst/>
          </a:prstGeom>
          <a:ln w="12700">
            <a:miter lim="400000"/>
          </a:ln>
        </p:spPr>
      </p:pic>
      <p:sp>
        <p:nvSpPr>
          <p:cNvPr id="542" name="Shape 542"/>
          <p:cNvSpPr/>
          <p:nvPr/>
        </p:nvSpPr>
        <p:spPr>
          <a:xfrm>
            <a:off x="587207" y="5121045"/>
            <a:ext cx="3073416" cy="930301"/>
          </a:xfrm>
          <a:prstGeom prst="ellipse">
            <a:avLst/>
          </a:prstGeom>
          <a:ln w="76200">
            <a:solidFill>
              <a:srgbClr val="FF0000"/>
            </a:solidFill>
          </a:ln>
        </p:spPr>
        <p:txBody>
          <a:bodyPr lIns="45719" rIns="45719" anchor="ctr"/>
          <a:lstStyle/>
          <a:p>
            <a:pPr algn="l" defTabSz="914400">
              <a:defRPr sz="14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grpSp>
        <p:nvGrpSpPr>
          <p:cNvPr id="545" name="Group 545"/>
          <p:cNvGrpSpPr/>
          <p:nvPr/>
        </p:nvGrpSpPr>
        <p:grpSpPr>
          <a:xfrm>
            <a:off x="2367961" y="6606562"/>
            <a:ext cx="2105785" cy="944881"/>
            <a:chOff x="0" y="0"/>
            <a:chExt cx="2105783" cy="944880"/>
          </a:xfrm>
        </p:grpSpPr>
        <p:sp>
          <p:nvSpPr>
            <p:cNvPr id="543" name="Shape 543"/>
            <p:cNvSpPr/>
            <p:nvPr/>
          </p:nvSpPr>
          <p:spPr>
            <a:xfrm>
              <a:off x="0" y="897780"/>
              <a:ext cx="2105784" cy="1"/>
            </a:xfrm>
            <a:prstGeom prst="line">
              <a:avLst/>
            </a:prstGeom>
            <a:noFill/>
            <a:ln w="254000" cap="flat">
              <a:solidFill>
                <a:srgbClr val="00B05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544" name="Shape 544"/>
            <p:cNvSpPr/>
            <p:nvPr/>
          </p:nvSpPr>
          <p:spPr>
            <a:xfrm flipV="1">
              <a:off x="103677" y="-1"/>
              <a:ext cx="1" cy="944882"/>
            </a:xfrm>
            <a:prstGeom prst="line">
              <a:avLst/>
            </a:prstGeom>
            <a:noFill/>
            <a:ln w="190500" cap="flat">
              <a:solidFill>
                <a:srgbClr val="00B05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</p:grpSp>
      <p:sp>
        <p:nvSpPr>
          <p:cNvPr id="546" name="Shape 546"/>
          <p:cNvSpPr/>
          <p:nvPr/>
        </p:nvSpPr>
        <p:spPr>
          <a:xfrm>
            <a:off x="8106902" y="7758990"/>
            <a:ext cx="2378143" cy="1"/>
          </a:xfrm>
          <a:prstGeom prst="line">
            <a:avLst/>
          </a:prstGeom>
          <a:noFill/>
          <a:ln w="254000" cap="flat">
            <a:solidFill>
              <a:srgbClr val="00B050"/>
            </a:solidFill>
            <a:prstDash val="solid"/>
            <a:miter lim="400000"/>
            <a:tailEnd type="triangle" w="med" len="med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>
              <a:defRPr sz="2400"/>
            </a:pPr>
            <a:endParaRPr/>
          </a:p>
        </p:txBody>
      </p:sp>
      <p:sp>
        <p:nvSpPr>
          <p:cNvPr id="547" name="Shape 547"/>
          <p:cNvSpPr/>
          <p:nvPr/>
        </p:nvSpPr>
        <p:spPr>
          <a:xfrm>
            <a:off x="8452032" y="6647201"/>
            <a:ext cx="1526929" cy="8636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numCol="1" anchor="ctr">
            <a:spAutoFit/>
          </a:bodyPr>
          <a:lstStyle>
            <a:lvl1pPr>
              <a:defRPr sz="5000" b="1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$100</a:t>
            </a:r>
          </a:p>
        </p:txBody>
      </p:sp>
      <p:sp>
        <p:nvSpPr>
          <p:cNvPr id="2" name="Rounded Rectangular Callout 1"/>
          <p:cNvSpPr/>
          <p:nvPr/>
        </p:nvSpPr>
        <p:spPr>
          <a:xfrm>
            <a:off x="8967925" y="2777803"/>
            <a:ext cx="3742235" cy="2341360"/>
          </a:xfrm>
          <a:prstGeom prst="wedgeRoundRectCallout">
            <a:avLst>
              <a:gd name="adj1" fmla="val 5626"/>
              <a:gd name="adj2" fmla="val 79702"/>
              <a:gd name="adj3" fmla="val 16667"/>
            </a:avLst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rm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Gimme</a:t>
            </a: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a policy for </a:t>
            </a:r>
            <a:r>
              <a:rPr kumimoji="0" lang="en-US" sz="3200" b="1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Flight #1234</a:t>
            </a:r>
            <a:r>
              <a:rPr kumimoji="0" lang="en-US" sz="3200" b="0" i="0" u="none" strike="noStrike" cap="none" spc="0" normalizeH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on </a:t>
            </a:r>
            <a:r>
              <a:rPr kumimoji="0" lang="en-US" sz="3200" b="1" i="0" u="none" strike="noStrike" cap="none" spc="0" normalizeH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17 May </a:t>
            </a:r>
            <a:r>
              <a:rPr kumimoji="0" lang="en-US" sz="3200" b="0" i="0" u="none" strike="noStrike" cap="none" spc="0" normalizeH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for a </a:t>
            </a:r>
            <a:r>
              <a:rPr kumimoji="0" lang="en-US" sz="3200" b="1" i="0" u="none" strike="noStrike" cap="none" spc="0" normalizeH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policy price $1</a:t>
            </a:r>
            <a:r>
              <a:rPr kumimoji="0" lang="en-US" sz="3200" b="0" i="0" u="none" strike="noStrike" cap="none" spc="0" normalizeH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.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grpSp>
        <p:nvGrpSpPr>
          <p:cNvPr id="15" name="Group 535"/>
          <p:cNvGrpSpPr/>
          <p:nvPr/>
        </p:nvGrpSpPr>
        <p:grpSpPr>
          <a:xfrm>
            <a:off x="4374576" y="3613650"/>
            <a:ext cx="3996959" cy="4857964"/>
            <a:chOff x="-19970" y="-86430"/>
            <a:chExt cx="3996958" cy="4857963"/>
          </a:xfrm>
        </p:grpSpPr>
        <p:sp>
          <p:nvSpPr>
            <p:cNvPr id="16" name="Shape 532"/>
            <p:cNvSpPr/>
            <p:nvPr/>
          </p:nvSpPr>
          <p:spPr>
            <a:xfrm>
              <a:off x="0" y="0"/>
              <a:ext cx="3957018" cy="4771534"/>
            </a:xfrm>
            <a:prstGeom prst="rect">
              <a:avLst/>
            </a:prstGeom>
            <a:solidFill>
              <a:srgbClr val="95FA5A"/>
            </a:solidFill>
            <a:ln w="38100" cap="flat">
              <a:solidFill>
                <a:schemeClr val="accent2">
                  <a:hueOff val="-554920"/>
                  <a:satOff val="-21482"/>
                  <a:lumOff val="-6228"/>
                </a:schemeClr>
              </a:solidFill>
              <a:prstDash val="solid"/>
              <a:miter lim="400000"/>
            </a:ln>
            <a:effectLst>
              <a:outerShdw blurRad="50800" dist="12700" rotWithShape="0">
                <a:srgbClr val="000000"/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pic>
          <p:nvPicPr>
            <p:cNvPr id="17" name="pasted-image.pdf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1019095" y="2098247"/>
              <a:ext cx="2913147" cy="25947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8" name="Shape 534"/>
            <p:cNvSpPr/>
            <p:nvPr/>
          </p:nvSpPr>
          <p:spPr>
            <a:xfrm>
              <a:off x="-19971" y="-86431"/>
              <a:ext cx="3996959" cy="20038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>
                <a:defRPr sz="5500" b="1"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dirty="0"/>
                <a:t>Flight</a:t>
              </a:r>
            </a:p>
            <a:p>
              <a:pPr algn="l">
                <a:defRPr sz="5500" b="1">
                  <a:latin typeface="Courier"/>
                  <a:ea typeface="Courier"/>
                  <a:cs typeface="Courier"/>
                  <a:sym typeface="Courier"/>
                </a:defRPr>
              </a:pPr>
              <a:r>
                <a:t>Insurance</a:t>
              </a:r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2280303" y="5610183"/>
            <a:ext cx="1959184" cy="318035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0000" b="1" dirty="0">
                <a:solidFill>
                  <a:srgbClr val="FF0000"/>
                </a:solidFill>
              </a:rPr>
              <a:t>x</a:t>
            </a:r>
            <a:endParaRPr kumimoji="0" lang="en-US" sz="20000" b="1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79095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34961"/>
    </mc:Choice>
    <mc:Fallback xmlns="">
      <p:transition advTm="34961"/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Shape 364"/>
          <p:cNvSpPr>
            <a:spLocks noGrp="1"/>
          </p:cNvSpPr>
          <p:nvPr>
            <p:ph type="title"/>
          </p:nvPr>
        </p:nvSpPr>
        <p:spPr>
          <a:xfrm>
            <a:off x="1190153" y="-18195"/>
            <a:ext cx="11099801" cy="2159001"/>
          </a:xfrm>
          <a:prstGeom prst="rect">
            <a:avLst/>
          </a:prstGeom>
        </p:spPr>
        <p:txBody>
          <a:bodyPr/>
          <a:lstStyle/>
          <a:p>
            <a:pPr defTabSz="490727">
              <a:defRPr sz="6719"/>
            </a:pPr>
            <a:r>
              <a:rPr dirty="0"/>
              <a:t>Interesting smart contracts need </a:t>
            </a:r>
            <a:r>
              <a:rPr b="1" i="1" dirty="0">
                <a:latin typeface="Helvetica"/>
                <a:ea typeface="Helvetica"/>
                <a:cs typeface="Helvetica"/>
                <a:sym typeface="Helvetica"/>
              </a:rPr>
              <a:t>trustworthy data</a:t>
            </a:r>
          </a:p>
        </p:txBody>
      </p:sp>
      <p:grpSp>
        <p:nvGrpSpPr>
          <p:cNvPr id="368" name="Group 368"/>
          <p:cNvGrpSpPr/>
          <p:nvPr/>
        </p:nvGrpSpPr>
        <p:grpSpPr>
          <a:xfrm>
            <a:off x="4850819" y="2768827"/>
            <a:ext cx="3410089" cy="4370187"/>
            <a:chOff x="0" y="0"/>
            <a:chExt cx="3410087" cy="4370185"/>
          </a:xfrm>
        </p:grpSpPr>
        <p:sp>
          <p:nvSpPr>
            <p:cNvPr id="365" name="Shape 365"/>
            <p:cNvSpPr/>
            <p:nvPr/>
          </p:nvSpPr>
          <p:spPr>
            <a:xfrm>
              <a:off x="0" y="285178"/>
              <a:ext cx="3220890" cy="4085008"/>
            </a:xfrm>
            <a:prstGeom prst="rect">
              <a:avLst/>
            </a:prstGeom>
            <a:solidFill>
              <a:schemeClr val="accent2"/>
            </a:solidFill>
            <a:ln w="38100" cap="flat">
              <a:solidFill>
                <a:schemeClr val="accent2">
                  <a:hueOff val="-554920"/>
                  <a:satOff val="-21482"/>
                  <a:lumOff val="-6228"/>
                </a:schemeClr>
              </a:solidFill>
              <a:prstDash val="solid"/>
              <a:miter lim="400000"/>
            </a:ln>
            <a:effectLst>
              <a:outerShdw blurRad="50800" dist="12700" rotWithShape="0">
                <a:srgbClr val="000000"/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pic>
          <p:nvPicPr>
            <p:cNvPr id="366" name="pasted-image.pdf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788005" y="1906695"/>
              <a:ext cx="2371212" cy="211201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67" name="Shape 367"/>
            <p:cNvSpPr/>
            <p:nvPr/>
          </p:nvSpPr>
          <p:spPr>
            <a:xfrm>
              <a:off x="159046" y="0"/>
              <a:ext cx="3251042" cy="2334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l">
                <a:defRPr sz="4000" b="1">
                  <a:latin typeface="Courier"/>
                  <a:ea typeface="Courier"/>
                  <a:cs typeface="Courier"/>
                  <a:sym typeface="Courier"/>
                </a:defRPr>
              </a:lvl1pPr>
            </a:lstStyle>
            <a:p>
              <a:r>
                <a:t>Smart Contract</a:t>
              </a:r>
            </a:p>
          </p:txBody>
        </p:sp>
      </p:grpSp>
      <p:sp>
        <p:nvSpPr>
          <p:cNvPr id="371" name="Shape 371"/>
          <p:cNvSpPr/>
          <p:nvPr/>
        </p:nvSpPr>
        <p:spPr>
          <a:xfrm>
            <a:off x="281645" y="7767035"/>
            <a:ext cx="12916816" cy="2159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5100"/>
            </a:lvl1pPr>
          </a:lstStyle>
          <a:p>
            <a:r>
              <a:t>Today there are no good sources.</a:t>
            </a:r>
          </a:p>
        </p:txBody>
      </p:sp>
      <p:grpSp>
        <p:nvGrpSpPr>
          <p:cNvPr id="390" name="Group 390"/>
          <p:cNvGrpSpPr/>
          <p:nvPr/>
        </p:nvGrpSpPr>
        <p:grpSpPr>
          <a:xfrm>
            <a:off x="234432" y="2513616"/>
            <a:ext cx="12325676" cy="5568915"/>
            <a:chOff x="0" y="0"/>
            <a:chExt cx="12325674" cy="5568914"/>
          </a:xfrm>
        </p:grpSpPr>
        <p:sp>
          <p:nvSpPr>
            <p:cNvPr id="372" name="Shape 372"/>
            <p:cNvSpPr/>
            <p:nvPr/>
          </p:nvSpPr>
          <p:spPr>
            <a:xfrm rot="918164">
              <a:off x="2759200" y="448940"/>
              <a:ext cx="1867311" cy="1270001"/>
            </a:xfrm>
            <a:prstGeom prst="rightArrow">
              <a:avLst>
                <a:gd name="adj1" fmla="val 32000"/>
                <a:gd name="adj2" fmla="val 64000"/>
              </a:avLst>
            </a:prstGeom>
            <a:blipFill rotWithShape="1">
              <a:blip r:embed="rId5"/>
              <a:srcRect/>
              <a:tile tx="0" ty="0" sx="100000" sy="100000" flip="none" algn="tl"/>
            </a:blipFill>
            <a:ln w="38100" cap="flat">
              <a:solidFill>
                <a:schemeClr val="accent2">
                  <a:hueOff val="-554920"/>
                  <a:satOff val="-21482"/>
                  <a:lumOff val="-6228"/>
                </a:schemeClr>
              </a:solidFill>
              <a:prstDash val="solid"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73" name="Shape 373"/>
            <p:cNvSpPr/>
            <p:nvPr/>
          </p:nvSpPr>
          <p:spPr>
            <a:xfrm>
              <a:off x="2590076" y="2155188"/>
              <a:ext cx="1867311" cy="1270001"/>
            </a:xfrm>
            <a:prstGeom prst="rightArrow">
              <a:avLst>
                <a:gd name="adj1" fmla="val 32000"/>
                <a:gd name="adj2" fmla="val 64000"/>
              </a:avLst>
            </a:prstGeom>
            <a:blipFill rotWithShape="1">
              <a:blip r:embed="rId5"/>
              <a:srcRect/>
              <a:tile tx="0" ty="0" sx="100000" sy="100000" flip="none" algn="tl"/>
            </a:blipFill>
            <a:ln w="38100" cap="flat">
              <a:solidFill>
                <a:schemeClr val="accent2">
                  <a:hueOff val="-554920"/>
                  <a:satOff val="-21482"/>
                  <a:lumOff val="-6228"/>
                </a:schemeClr>
              </a:solidFill>
              <a:prstDash val="solid"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74" name="Shape 374"/>
            <p:cNvSpPr/>
            <p:nvPr/>
          </p:nvSpPr>
          <p:spPr>
            <a:xfrm rot="20561045">
              <a:off x="2762626" y="3859245"/>
              <a:ext cx="1867311" cy="1270001"/>
            </a:xfrm>
            <a:prstGeom prst="rightArrow">
              <a:avLst>
                <a:gd name="adj1" fmla="val 32000"/>
                <a:gd name="adj2" fmla="val 64000"/>
              </a:avLst>
            </a:prstGeom>
            <a:blipFill rotWithShape="1">
              <a:blip r:embed="rId5"/>
              <a:srcRect/>
              <a:tile tx="0" ty="0" sx="100000" sy="100000" flip="none" algn="tl"/>
            </a:blipFill>
            <a:ln w="38100" cap="flat">
              <a:solidFill>
                <a:schemeClr val="accent2">
                  <a:hueOff val="-554920"/>
                  <a:satOff val="-21482"/>
                  <a:lumOff val="-6228"/>
                </a:schemeClr>
              </a:solidFill>
              <a:prstDash val="solid"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75" name="Shape 375"/>
            <p:cNvSpPr/>
            <p:nvPr/>
          </p:nvSpPr>
          <p:spPr>
            <a:xfrm rot="20241929" flipH="1">
              <a:off x="7868673" y="437969"/>
              <a:ext cx="1867310" cy="1270001"/>
            </a:xfrm>
            <a:prstGeom prst="rightArrow">
              <a:avLst>
                <a:gd name="adj1" fmla="val 32000"/>
                <a:gd name="adj2" fmla="val 64000"/>
              </a:avLst>
            </a:prstGeom>
            <a:blipFill rotWithShape="1">
              <a:blip r:embed="rId5"/>
              <a:srcRect/>
              <a:tile tx="0" ty="0" sx="100000" sy="100000" flip="none" algn="tl"/>
            </a:blipFill>
            <a:ln w="38100" cap="flat">
              <a:solidFill>
                <a:schemeClr val="accent2">
                  <a:hueOff val="-554920"/>
                  <a:satOff val="-21482"/>
                  <a:lumOff val="-6228"/>
                </a:schemeClr>
              </a:solidFill>
              <a:prstDash val="solid"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76" name="Shape 376"/>
            <p:cNvSpPr/>
            <p:nvPr/>
          </p:nvSpPr>
          <p:spPr>
            <a:xfrm flipH="1">
              <a:off x="7907773" y="2155188"/>
              <a:ext cx="1867311" cy="1270001"/>
            </a:xfrm>
            <a:prstGeom prst="rightArrow">
              <a:avLst>
                <a:gd name="adj1" fmla="val 32000"/>
                <a:gd name="adj2" fmla="val 64000"/>
              </a:avLst>
            </a:prstGeom>
            <a:blipFill rotWithShape="1">
              <a:blip r:embed="rId5"/>
              <a:srcRect/>
              <a:tile tx="0" ty="0" sx="100000" sy="100000" flip="none" algn="tl"/>
            </a:blipFill>
            <a:ln w="38100" cap="flat">
              <a:solidFill>
                <a:schemeClr val="accent2">
                  <a:hueOff val="-554920"/>
                  <a:satOff val="-21482"/>
                  <a:lumOff val="-6228"/>
                </a:schemeClr>
              </a:solidFill>
              <a:prstDash val="solid"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77" name="Shape 377"/>
            <p:cNvSpPr/>
            <p:nvPr/>
          </p:nvSpPr>
          <p:spPr>
            <a:xfrm rot="1064150" flipH="1">
              <a:off x="7876823" y="3872658"/>
              <a:ext cx="1867311" cy="1270001"/>
            </a:xfrm>
            <a:prstGeom prst="rightArrow">
              <a:avLst>
                <a:gd name="adj1" fmla="val 32000"/>
                <a:gd name="adj2" fmla="val 64000"/>
              </a:avLst>
            </a:prstGeom>
            <a:blipFill rotWithShape="1">
              <a:blip r:embed="rId5"/>
              <a:srcRect/>
              <a:tile tx="0" ty="0" sx="100000" sy="100000" flip="none" algn="tl"/>
            </a:blipFill>
            <a:ln w="38100" cap="flat">
              <a:solidFill>
                <a:schemeClr val="accent2">
                  <a:hueOff val="-554920"/>
                  <a:satOff val="-21482"/>
                  <a:lumOff val="-6228"/>
                </a:schemeClr>
              </a:solidFill>
              <a:prstDash val="solid"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78" name="Shape 378"/>
            <p:cNvSpPr/>
            <p:nvPr/>
          </p:nvSpPr>
          <p:spPr>
            <a:xfrm>
              <a:off x="9575124" y="2149456"/>
              <a:ext cx="2750551" cy="1270001"/>
            </a:xfrm>
            <a:prstGeom prst="roundRect">
              <a:avLst>
                <a:gd name="adj" fmla="val 15000"/>
              </a:avLst>
            </a:prstGeom>
            <a:blipFill rotWithShape="1">
              <a:blip r:embed="rId6"/>
              <a:srcRect/>
              <a:tile tx="0" ty="0" sx="100000" sy="100000" flip="none" algn="tl"/>
            </a:blipFill>
            <a:ln w="38100" cap="flat">
              <a:solidFill>
                <a:schemeClr val="accent2">
                  <a:hueOff val="-554920"/>
                  <a:satOff val="-21482"/>
                  <a:lumOff val="-6228"/>
                </a:schemeClr>
              </a:solidFill>
              <a:prstDash val="solid"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79" name="Shape 379"/>
            <p:cNvSpPr/>
            <p:nvPr/>
          </p:nvSpPr>
          <p:spPr>
            <a:xfrm>
              <a:off x="9575124" y="0"/>
              <a:ext cx="2750551" cy="1270000"/>
            </a:xfrm>
            <a:prstGeom prst="roundRect">
              <a:avLst>
                <a:gd name="adj" fmla="val 15000"/>
              </a:avLst>
            </a:prstGeom>
            <a:blipFill rotWithShape="1">
              <a:blip r:embed="rId6"/>
              <a:srcRect/>
              <a:tile tx="0" ty="0" sx="100000" sy="100000" flip="none" algn="tl"/>
            </a:blipFill>
            <a:ln w="38100" cap="flat">
              <a:solidFill>
                <a:schemeClr val="accent2">
                  <a:hueOff val="-554920"/>
                  <a:satOff val="-21482"/>
                  <a:lumOff val="-6228"/>
                </a:schemeClr>
              </a:solidFill>
              <a:prstDash val="solid"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80" name="Shape 380"/>
            <p:cNvSpPr/>
            <p:nvPr/>
          </p:nvSpPr>
          <p:spPr>
            <a:xfrm>
              <a:off x="9575124" y="4298914"/>
              <a:ext cx="2750551" cy="1270001"/>
            </a:xfrm>
            <a:prstGeom prst="roundRect">
              <a:avLst>
                <a:gd name="adj" fmla="val 15000"/>
              </a:avLst>
            </a:prstGeom>
            <a:blipFill rotWithShape="1">
              <a:blip r:embed="rId6"/>
              <a:srcRect/>
              <a:tile tx="0" ty="0" sx="100000" sy="100000" flip="none" algn="tl"/>
            </a:blipFill>
            <a:ln w="38100" cap="flat">
              <a:solidFill>
                <a:schemeClr val="accent2">
                  <a:hueOff val="-554920"/>
                  <a:satOff val="-21482"/>
                  <a:lumOff val="-6228"/>
                </a:schemeClr>
              </a:solidFill>
              <a:prstDash val="solid"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81" name="Shape 381"/>
            <p:cNvSpPr/>
            <p:nvPr/>
          </p:nvSpPr>
          <p:spPr>
            <a:xfrm>
              <a:off x="317186" y="4055758"/>
              <a:ext cx="2750551" cy="1270001"/>
            </a:xfrm>
            <a:prstGeom prst="roundRect">
              <a:avLst>
                <a:gd name="adj" fmla="val 15000"/>
              </a:avLst>
            </a:prstGeom>
            <a:blipFill rotWithShape="1">
              <a:blip r:embed="rId6"/>
              <a:srcRect/>
              <a:tile tx="0" ty="0" sx="100000" sy="100000" flip="none" algn="tl"/>
            </a:blipFill>
            <a:ln w="38100" cap="flat">
              <a:solidFill>
                <a:schemeClr val="accent2">
                  <a:hueOff val="-554920"/>
                  <a:satOff val="-21482"/>
                  <a:lumOff val="-6228"/>
                </a:schemeClr>
              </a:solidFill>
              <a:prstDash val="solid"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82" name="Shape 382"/>
            <p:cNvSpPr/>
            <p:nvPr/>
          </p:nvSpPr>
          <p:spPr>
            <a:xfrm>
              <a:off x="0" y="2135180"/>
              <a:ext cx="2750551" cy="1270001"/>
            </a:xfrm>
            <a:prstGeom prst="roundRect">
              <a:avLst>
                <a:gd name="adj" fmla="val 15000"/>
              </a:avLst>
            </a:prstGeom>
            <a:blipFill rotWithShape="1">
              <a:blip r:embed="rId6"/>
              <a:srcRect/>
              <a:tile tx="0" ty="0" sx="100000" sy="100000" flip="none" algn="tl"/>
            </a:blipFill>
            <a:ln w="38100" cap="flat">
              <a:solidFill>
                <a:schemeClr val="accent2">
                  <a:hueOff val="-554920"/>
                  <a:satOff val="-21482"/>
                  <a:lumOff val="-6228"/>
                </a:schemeClr>
              </a:solidFill>
              <a:prstDash val="solid"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83" name="Shape 383"/>
            <p:cNvSpPr/>
            <p:nvPr/>
          </p:nvSpPr>
          <p:spPr>
            <a:xfrm>
              <a:off x="182523" y="214602"/>
              <a:ext cx="2750551" cy="1270001"/>
            </a:xfrm>
            <a:prstGeom prst="roundRect">
              <a:avLst>
                <a:gd name="adj" fmla="val 15000"/>
              </a:avLst>
            </a:prstGeom>
            <a:blipFill rotWithShape="1">
              <a:blip r:embed="rId6"/>
              <a:srcRect/>
              <a:tile tx="0" ty="0" sx="100000" sy="100000" flip="none" algn="tl"/>
            </a:blipFill>
            <a:ln w="38100" cap="flat">
              <a:solidFill>
                <a:schemeClr val="accent2">
                  <a:hueOff val="-554920"/>
                  <a:satOff val="-21482"/>
                  <a:lumOff val="-6228"/>
                </a:schemeClr>
              </a:solidFill>
              <a:prstDash val="solid"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84" name="Shape 384"/>
            <p:cNvSpPr/>
            <p:nvPr/>
          </p:nvSpPr>
          <p:spPr>
            <a:xfrm>
              <a:off x="264664" y="563852"/>
              <a:ext cx="2586268" cy="571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100" b="1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Stock quotes</a:t>
              </a:r>
            </a:p>
          </p:txBody>
        </p:sp>
        <p:sp>
          <p:nvSpPr>
            <p:cNvPr id="385" name="Shape 385"/>
            <p:cNvSpPr/>
            <p:nvPr/>
          </p:nvSpPr>
          <p:spPr>
            <a:xfrm>
              <a:off x="180758" y="2249480"/>
              <a:ext cx="2389034" cy="1041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sz="3100" b="1"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Commodity</a:t>
              </a:r>
            </a:p>
            <a:p>
              <a:pPr>
                <a:defRPr sz="3100" b="1"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prices</a:t>
              </a:r>
            </a:p>
          </p:txBody>
        </p:sp>
        <p:sp>
          <p:nvSpPr>
            <p:cNvPr id="386" name="Shape 386"/>
            <p:cNvSpPr/>
            <p:nvPr/>
          </p:nvSpPr>
          <p:spPr>
            <a:xfrm>
              <a:off x="807446" y="4170058"/>
              <a:ext cx="1770032" cy="1041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sz="3100" b="1"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Weather</a:t>
              </a:r>
            </a:p>
            <a:p>
              <a:pPr>
                <a:defRPr sz="3100" b="1"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data</a:t>
              </a:r>
            </a:p>
          </p:txBody>
        </p:sp>
        <p:sp>
          <p:nvSpPr>
            <p:cNvPr id="387" name="Shape 387"/>
            <p:cNvSpPr/>
            <p:nvPr/>
          </p:nvSpPr>
          <p:spPr>
            <a:xfrm>
              <a:off x="10073070" y="2263756"/>
              <a:ext cx="1754846" cy="1041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sz="3100" b="1"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Current </a:t>
              </a:r>
            </a:p>
            <a:p>
              <a:pPr>
                <a:defRPr sz="3100" b="1"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events</a:t>
              </a:r>
            </a:p>
          </p:txBody>
        </p:sp>
        <p:sp>
          <p:nvSpPr>
            <p:cNvPr id="388" name="Shape 388"/>
            <p:cNvSpPr/>
            <p:nvPr/>
          </p:nvSpPr>
          <p:spPr>
            <a:xfrm>
              <a:off x="10215136" y="4413214"/>
              <a:ext cx="1470528" cy="1041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sz="3100" b="1"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Sports</a:t>
              </a:r>
            </a:p>
            <a:p>
              <a:pPr>
                <a:defRPr sz="3100" b="1"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results</a:t>
              </a:r>
            </a:p>
          </p:txBody>
        </p:sp>
        <p:sp>
          <p:nvSpPr>
            <p:cNvPr id="389" name="Shape 389"/>
            <p:cNvSpPr/>
            <p:nvPr/>
          </p:nvSpPr>
          <p:spPr>
            <a:xfrm>
              <a:off x="9967055" y="114300"/>
              <a:ext cx="1966690" cy="1041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sz="3100" b="1"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Webpage</a:t>
              </a:r>
            </a:p>
            <a:p>
              <a:pPr>
                <a:defRPr sz="3100" b="1"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contents</a:t>
              </a:r>
            </a:p>
          </p:txBody>
        </p:sp>
      </p:grp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4973"/>
    </mc:Choice>
    <mc:Fallback xmlns="">
      <p:transition advTm="4973"/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1000"/>
                                        <p:tgtEl>
                                          <p:spTgt spid="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4" grpId="1" animBg="1" advAuto="0"/>
      <p:bldP spid="371" grpId="3" animBg="1" advAuto="0"/>
      <p:bldP spid="390" grpId="2" animBg="1" advAuto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Shape 551"/>
          <p:cNvSpPr>
            <a:spLocks noGrp="1"/>
          </p:cNvSpPr>
          <p:nvPr>
            <p:ph type="title"/>
          </p:nvPr>
        </p:nvSpPr>
        <p:spPr>
          <a:xfrm>
            <a:off x="127151" y="-2076"/>
            <a:ext cx="12750498" cy="1826380"/>
          </a:xfrm>
          <a:prstGeom prst="rect">
            <a:avLst/>
          </a:prstGeom>
        </p:spPr>
        <p:txBody>
          <a:bodyPr>
            <a:normAutofit/>
          </a:bodyPr>
          <a:lstStyle>
            <a:lvl1pPr defTabSz="420624">
              <a:defRPr sz="5760"/>
            </a:lvl1pPr>
          </a:lstStyle>
          <a:p>
            <a:r>
              <a:rPr lang="en-US" dirty="0"/>
              <a:t>Proposed data-delivery approaches</a:t>
            </a:r>
            <a:endParaRPr dirty="0"/>
          </a:p>
        </p:txBody>
      </p:sp>
      <p:sp>
        <p:nvSpPr>
          <p:cNvPr id="552" name="Shape 552"/>
          <p:cNvSpPr>
            <a:spLocks noGrp="1"/>
          </p:cNvSpPr>
          <p:nvPr>
            <p:ph type="body" sz="half" idx="1"/>
          </p:nvPr>
        </p:nvSpPr>
        <p:spPr>
          <a:xfrm>
            <a:off x="233293" y="1606039"/>
            <a:ext cx="7162701" cy="5093655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707866" lvl="1" indent="-427831" defTabSz="368045">
              <a:spcBef>
                <a:spcPts val="600"/>
              </a:spcBef>
              <a:defRPr sz="3465"/>
            </a:pPr>
            <a:r>
              <a:rPr sz="4400" dirty="0"/>
              <a:t>Prediction markets (e.g., Gnosis)</a:t>
            </a:r>
          </a:p>
          <a:p>
            <a:pPr marL="707866" lvl="1" indent="-427831" defTabSz="368045">
              <a:spcBef>
                <a:spcPts val="600"/>
              </a:spcBef>
              <a:defRPr sz="3465"/>
            </a:pPr>
            <a:r>
              <a:rPr sz="4400" dirty="0"/>
              <a:t>Oracles, e.g., Oraclize.it</a:t>
            </a:r>
            <a:endParaRPr lang="en-US" sz="4400" dirty="0"/>
          </a:p>
          <a:p>
            <a:pPr marL="1152366" lvl="2" indent="-427831" defTabSz="368045">
              <a:spcBef>
                <a:spcPts val="600"/>
              </a:spcBef>
              <a:defRPr sz="3465"/>
            </a:pPr>
            <a:r>
              <a:rPr lang="en-US" sz="3500" dirty="0"/>
              <a:t>Strong trust assumption</a:t>
            </a:r>
          </a:p>
          <a:p>
            <a:pPr marL="1152366" lvl="2" indent="-427831" defTabSz="368045">
              <a:spcBef>
                <a:spcPts val="600"/>
              </a:spcBef>
              <a:defRPr sz="3465"/>
            </a:pPr>
            <a:r>
              <a:rPr lang="en-US" sz="3500" dirty="0"/>
              <a:t>Raw data format</a:t>
            </a:r>
          </a:p>
          <a:p>
            <a:pPr marL="1152366" lvl="2" indent="-427831" defTabSz="368045">
              <a:spcBef>
                <a:spcPts val="600"/>
              </a:spcBef>
              <a:defRPr sz="3465"/>
            </a:pPr>
            <a:r>
              <a:rPr lang="en-US" sz="3500" dirty="0"/>
              <a:t>No Confidentiality</a:t>
            </a:r>
            <a:endParaRPr sz="3500" dirty="0"/>
          </a:p>
          <a:p>
            <a:pPr marL="707866" lvl="1" indent="-427831" defTabSz="368045">
              <a:spcBef>
                <a:spcPts val="600"/>
              </a:spcBef>
              <a:defRPr sz="3465"/>
            </a:pPr>
            <a:r>
              <a:rPr sz="4400" dirty="0"/>
              <a:t>Big data brokers serve data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7595828" y="3312525"/>
            <a:ext cx="5217379" cy="5871414"/>
            <a:chOff x="7675142" y="3198797"/>
            <a:chExt cx="5217379" cy="5871414"/>
          </a:xfrm>
        </p:grpSpPr>
        <p:sp>
          <p:nvSpPr>
            <p:cNvPr id="550" name="Shape 550"/>
            <p:cNvSpPr/>
            <p:nvPr/>
          </p:nvSpPr>
          <p:spPr>
            <a:xfrm>
              <a:off x="7831850" y="3198797"/>
              <a:ext cx="5060671" cy="5871414"/>
            </a:xfrm>
            <a:prstGeom prst="rect">
              <a:avLst/>
            </a:prstGeom>
            <a:solidFill>
              <a:srgbClr val="F5EFB5"/>
            </a:solidFill>
            <a:ln w="38100">
              <a:solidFill>
                <a:schemeClr val="accent2">
                  <a:hueOff val="-554920"/>
                  <a:satOff val="-21482"/>
                  <a:lumOff val="-6228"/>
                </a:schemeClr>
              </a:solidFill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lIns="50800" tIns="50800" rIns="50800" bIns="50800" anchor="ctr"/>
            <a:lstStyle/>
            <a:p>
              <a:pPr>
                <a:defRPr sz="2400"/>
              </a:pPr>
              <a:endParaRPr/>
            </a:p>
          </p:txBody>
        </p:sp>
        <p:sp>
          <p:nvSpPr>
            <p:cNvPr id="553" name="Shape 553"/>
            <p:cNvSpPr/>
            <p:nvPr/>
          </p:nvSpPr>
          <p:spPr>
            <a:xfrm>
              <a:off x="7675142" y="3336143"/>
              <a:ext cx="3020921" cy="73230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50800" tIns="50800" rIns="50800" bIns="50800" anchor="ctr"/>
            <a:lstStyle>
              <a:lvl1pPr>
                <a:defRPr sz="3800" b="1">
                  <a:latin typeface="Palatino"/>
                  <a:ea typeface="Palatino"/>
                  <a:cs typeface="Palatino"/>
                  <a:sym typeface="Palatino"/>
                </a:defRPr>
              </a:lvl1pPr>
            </a:lstStyle>
            <a:p>
              <a:r>
                <a:rPr dirty="0"/>
                <a:t>Blockchain</a:t>
              </a:r>
            </a:p>
          </p:txBody>
        </p:sp>
        <p:grpSp>
          <p:nvGrpSpPr>
            <p:cNvPr id="557" name="Group 557"/>
            <p:cNvGrpSpPr/>
            <p:nvPr/>
          </p:nvGrpSpPr>
          <p:grpSpPr>
            <a:xfrm>
              <a:off x="9740820" y="6083060"/>
              <a:ext cx="2913576" cy="2891538"/>
              <a:chOff x="-279147" y="-51444"/>
              <a:chExt cx="2913574" cy="2891536"/>
            </a:xfrm>
          </p:grpSpPr>
          <p:sp>
            <p:nvSpPr>
              <p:cNvPr id="554" name="Shape 554"/>
              <p:cNvSpPr/>
              <p:nvPr/>
            </p:nvSpPr>
            <p:spPr>
              <a:xfrm>
                <a:off x="0" y="0"/>
                <a:ext cx="2355280" cy="2840093"/>
              </a:xfrm>
              <a:prstGeom prst="rect">
                <a:avLst/>
              </a:prstGeom>
              <a:solidFill>
                <a:srgbClr val="95FA5A"/>
              </a:solidFill>
              <a:ln w="38100" cap="flat"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  <a:prstDash val="solid"/>
                <a:miter lim="400000"/>
              </a:ln>
              <a:effectLst>
                <a:outerShdw blurRad="50800" dist="12700" rotWithShape="0">
                  <a:srgbClr val="000000"/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pic>
            <p:nvPicPr>
              <p:cNvPr id="555" name="pasted-image.pdf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606582" y="1248910"/>
                <a:ext cx="1733951" cy="154441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556" name="Shape 556"/>
              <p:cNvSpPr/>
              <p:nvPr/>
            </p:nvSpPr>
            <p:spPr>
              <a:xfrm>
                <a:off x="-279148" y="-51445"/>
                <a:ext cx="2913576" cy="146472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800" b="1">
                    <a:latin typeface="Palatino"/>
                    <a:ea typeface="Palatino"/>
                    <a:cs typeface="Palatino"/>
                    <a:sym typeface="Palatino"/>
                  </a:defRPr>
                </a:pPr>
                <a:r>
                  <a:rPr dirty="0"/>
                  <a:t>Smart </a:t>
                </a:r>
              </a:p>
              <a:p>
                <a:pPr>
                  <a:defRPr sz="3800" b="1">
                    <a:latin typeface="Palatino"/>
                    <a:ea typeface="Palatino"/>
                    <a:cs typeface="Palatino"/>
                    <a:sym typeface="Palatino"/>
                  </a:defRPr>
                </a:pPr>
                <a:r>
                  <a:rPr dirty="0"/>
                  <a:t>Contract</a:t>
                </a:r>
              </a:p>
            </p:txBody>
          </p:sp>
        </p:grpSp>
        <p:pic>
          <p:nvPicPr>
            <p:cNvPr id="567" name="pasted-image.png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8164976" y="4152354"/>
              <a:ext cx="4432301" cy="1828801"/>
            </a:xfrm>
            <a:prstGeom prst="rect">
              <a:avLst/>
            </a:prstGeom>
            <a:ln w="12700">
              <a:miter lim="400000"/>
            </a:ln>
          </p:spPr>
        </p:pic>
      </p:grpSp>
      <p:grpSp>
        <p:nvGrpSpPr>
          <p:cNvPr id="560" name="Group 560"/>
          <p:cNvGrpSpPr/>
          <p:nvPr/>
        </p:nvGrpSpPr>
        <p:grpSpPr>
          <a:xfrm>
            <a:off x="4896565" y="6732516"/>
            <a:ext cx="4760740" cy="1349633"/>
            <a:chOff x="0" y="0"/>
            <a:chExt cx="4760739" cy="1349631"/>
          </a:xfrm>
        </p:grpSpPr>
        <p:sp>
          <p:nvSpPr>
            <p:cNvPr id="558" name="Shape 558"/>
            <p:cNvSpPr/>
            <p:nvPr/>
          </p:nvSpPr>
          <p:spPr>
            <a:xfrm>
              <a:off x="2359865" y="183026"/>
              <a:ext cx="2400874" cy="983579"/>
            </a:xfrm>
            <a:prstGeom prst="rightArrow">
              <a:avLst>
                <a:gd name="adj1" fmla="val 32000"/>
                <a:gd name="adj2" fmla="val 82637"/>
              </a:avLst>
            </a:prstGeom>
            <a:solidFill>
              <a:srgbClr val="000000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pic>
          <p:nvPicPr>
            <p:cNvPr id="559" name="pasted-image.png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0" y="0"/>
              <a:ext cx="2699262" cy="134963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566" name="Group 566"/>
          <p:cNvGrpSpPr/>
          <p:nvPr/>
        </p:nvGrpSpPr>
        <p:grpSpPr>
          <a:xfrm>
            <a:off x="750611" y="7395195"/>
            <a:ext cx="8833501" cy="1791024"/>
            <a:chOff x="0" y="0"/>
            <a:chExt cx="8833499" cy="1791022"/>
          </a:xfrm>
        </p:grpSpPr>
        <p:grpSp>
          <p:nvGrpSpPr>
            <p:cNvPr id="564" name="Group 564"/>
            <p:cNvGrpSpPr/>
            <p:nvPr/>
          </p:nvGrpSpPr>
          <p:grpSpPr>
            <a:xfrm>
              <a:off x="0" y="0"/>
              <a:ext cx="3996913" cy="1776180"/>
              <a:chOff x="0" y="0"/>
              <a:chExt cx="3996912" cy="1776179"/>
            </a:xfrm>
          </p:grpSpPr>
          <p:pic>
            <p:nvPicPr>
              <p:cNvPr id="561" name="image07.png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1109445" y="536854"/>
                <a:ext cx="2887468" cy="57749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562" name="image04.png"/>
              <p:cNvPicPr>
                <a:picLocks noChangeAspect="1"/>
              </p:cNvPicPr>
              <p:nvPr/>
            </p:nvPicPr>
            <p:blipFill>
              <a:blip r:embed="rId8">
                <a:extLst/>
              </a:blip>
              <a:stretch>
                <a:fillRect/>
              </a:stretch>
            </p:blipFill>
            <p:spPr>
              <a:xfrm>
                <a:off x="730742" y="979094"/>
                <a:ext cx="2356587" cy="79708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563" name="image11.png"/>
              <p:cNvPicPr>
                <a:picLocks noChangeAspect="1"/>
              </p:cNvPicPr>
              <p:nvPr/>
            </p:nvPicPr>
            <p:blipFill>
              <a:blip r:embed="rId9">
                <a:extLst/>
              </a:blip>
              <a:stretch>
                <a:fillRect/>
              </a:stretch>
            </p:blipFill>
            <p:spPr>
              <a:xfrm>
                <a:off x="-1" y="0"/>
                <a:ext cx="2326477" cy="57749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565" name="Shape 565"/>
            <p:cNvSpPr/>
            <p:nvPr/>
          </p:nvSpPr>
          <p:spPr>
            <a:xfrm>
              <a:off x="3239844" y="807444"/>
              <a:ext cx="5593656" cy="983579"/>
            </a:xfrm>
            <a:prstGeom prst="rightArrow">
              <a:avLst>
                <a:gd name="adj1" fmla="val 32000"/>
                <a:gd name="adj2" fmla="val 82637"/>
              </a:avLst>
            </a:prstGeom>
            <a:solidFill>
              <a:srgbClr val="000000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</p:grp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83365"/>
    </mc:Choice>
    <mc:Fallback xmlns="">
      <p:transition advTm="183365"/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5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2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5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5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55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55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3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5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2" grpId="1" build="p" bldLvl="5" advAuto="0"/>
      <p:bldP spid="560" grpId="2" uiExpand="1" animBg="1" advAuto="0"/>
      <p:bldP spid="566" grpId="3" animBg="1" advAuto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1" name="pasted-image.png"/>
          <p:cNvPicPr>
            <a:picLocks noChangeAspect="1"/>
          </p:cNvPicPr>
          <p:nvPr/>
        </p:nvPicPr>
        <p:blipFill>
          <a:blip r:embed="rId2">
            <a:alphaModFix amt="19189"/>
            <a:extLst/>
          </a:blip>
          <a:stretch>
            <a:fillRect/>
          </a:stretch>
        </p:blipFill>
        <p:spPr>
          <a:xfrm>
            <a:off x="5935536" y="-76354"/>
            <a:ext cx="7113278" cy="5371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572" name="pasted-image.jpg"/>
          <p:cNvPicPr>
            <a:picLocks noChangeAspect="1"/>
          </p:cNvPicPr>
          <p:nvPr/>
        </p:nvPicPr>
        <p:blipFill>
          <a:blip r:embed="rId3">
            <a:alphaModFix amt="19189"/>
            <a:extLst/>
          </a:blip>
          <a:stretch>
            <a:fillRect/>
          </a:stretch>
        </p:blipFill>
        <p:spPr>
          <a:xfrm>
            <a:off x="46770" y="4701686"/>
            <a:ext cx="6985001" cy="508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573" name="pasted-image.jpg"/>
          <p:cNvPicPr>
            <a:picLocks noChangeAspect="1"/>
          </p:cNvPicPr>
          <p:nvPr/>
        </p:nvPicPr>
        <p:blipFill>
          <a:blip r:embed="rId4">
            <a:alphaModFix amt="19189"/>
            <a:extLst/>
          </a:blip>
          <a:stretch>
            <a:fillRect/>
          </a:stretch>
        </p:blipFill>
        <p:spPr>
          <a:xfrm>
            <a:off x="5327850" y="4901599"/>
            <a:ext cx="7620001" cy="4940301"/>
          </a:xfrm>
          <a:prstGeom prst="rect">
            <a:avLst/>
          </a:prstGeom>
          <a:ln w="12700">
            <a:miter lim="400000"/>
          </a:ln>
        </p:spPr>
      </p:pic>
      <p:pic>
        <p:nvPicPr>
          <p:cNvPr id="574" name="pasted-image.jpg"/>
          <p:cNvPicPr>
            <a:picLocks noChangeAspect="1"/>
          </p:cNvPicPr>
          <p:nvPr/>
        </p:nvPicPr>
        <p:blipFill>
          <a:blip r:embed="rId5">
            <a:alphaModFix amt="19189"/>
            <a:extLst/>
          </a:blip>
          <a:stretch>
            <a:fillRect/>
          </a:stretch>
        </p:blipFill>
        <p:spPr>
          <a:xfrm>
            <a:off x="-4772" y="1095"/>
            <a:ext cx="7410491" cy="6312641"/>
          </a:xfrm>
          <a:prstGeom prst="rect">
            <a:avLst/>
          </a:prstGeom>
          <a:ln w="12700">
            <a:miter lim="400000"/>
          </a:ln>
        </p:spPr>
      </p:pic>
      <p:sp>
        <p:nvSpPr>
          <p:cNvPr id="575" name="Shape 575"/>
          <p:cNvSpPr>
            <a:spLocks noGrp="1"/>
          </p:cNvSpPr>
          <p:nvPr>
            <p:ph type="title"/>
          </p:nvPr>
        </p:nvSpPr>
        <p:spPr>
          <a:xfrm>
            <a:off x="906388" y="3363532"/>
            <a:ext cx="11575639" cy="3026536"/>
          </a:xfrm>
          <a:prstGeom prst="rect">
            <a:avLst/>
          </a:prstGeom>
          <a:solidFill>
            <a:srgbClr val="F5D973">
              <a:alpha val="83000"/>
            </a:srgbClr>
          </a:solidFill>
          <a:ln w="9525">
            <a:round/>
          </a:ln>
        </p:spPr>
        <p:txBody>
          <a:bodyPr/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Town Crier</a:t>
            </a:r>
          </a:p>
        </p:txBody>
      </p:sp>
      <p:pic>
        <p:nvPicPr>
          <p:cNvPr id="576" name="image30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48675" y="2310256"/>
            <a:ext cx="3860062" cy="5133088"/>
          </a:xfrm>
          <a:prstGeom prst="rect">
            <a:avLst/>
          </a:prstGeom>
          <a:ln w="12700">
            <a:miter lim="400000"/>
          </a:ln>
        </p:spPr>
      </p:pic>
      <p:sp>
        <p:nvSpPr>
          <p:cNvPr id="577" name="Shape 577"/>
          <p:cNvSpPr/>
          <p:nvPr/>
        </p:nvSpPr>
        <p:spPr>
          <a:xfrm>
            <a:off x="361721" y="7571488"/>
            <a:ext cx="10361811" cy="17645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rPr dirty="0"/>
              <a:t>Fan Zhang, Ethan </a:t>
            </a:r>
            <a:r>
              <a:rPr dirty="0" err="1"/>
              <a:t>Cecchetti</a:t>
            </a:r>
            <a:r>
              <a:rPr dirty="0"/>
              <a:t>,</a:t>
            </a:r>
            <a:r>
              <a:rPr lang="en-US" dirty="0"/>
              <a:t> Kyle Croman, </a:t>
            </a:r>
            <a:endParaRPr dirty="0"/>
          </a:p>
          <a:p>
            <a:pPr algn="l">
              <a:defRPr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rPr dirty="0"/>
              <a:t>Elaine Shi, and Ari Juels. Town Crier: An Authenticated </a:t>
            </a:r>
            <a:endParaRPr lang="en-US" dirty="0"/>
          </a:p>
          <a:p>
            <a:pPr algn="l">
              <a:defRPr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rPr dirty="0"/>
              <a:t>Data Feed for Smart Contracts. ACM CCS. 2016.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1306"/>
    </mc:Choice>
    <mc:Fallback xmlns="">
      <p:transition advTm="11306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9" name="pasted-image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043643" y="3238682"/>
            <a:ext cx="4387586" cy="3532007"/>
          </a:xfrm>
          <a:prstGeom prst="rect">
            <a:avLst/>
          </a:prstGeom>
          <a:ln w="12700">
            <a:miter lim="400000"/>
          </a:ln>
        </p:spPr>
      </p:pic>
      <p:sp>
        <p:nvSpPr>
          <p:cNvPr id="580" name="Shape 580"/>
          <p:cNvSpPr/>
          <p:nvPr/>
        </p:nvSpPr>
        <p:spPr>
          <a:xfrm>
            <a:off x="193836" y="1553552"/>
            <a:ext cx="4348930" cy="5744595"/>
          </a:xfrm>
          <a:prstGeom prst="rect">
            <a:avLst/>
          </a:prstGeom>
          <a:solidFill>
            <a:srgbClr val="F5EFB5"/>
          </a:solidFill>
          <a:ln w="38100">
            <a:solidFill>
              <a:schemeClr val="accent2">
                <a:hueOff val="-554920"/>
                <a:satOff val="-21482"/>
                <a:lumOff val="-6228"/>
              </a:schemeClr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581" name="Shape 581"/>
          <p:cNvSpPr>
            <a:spLocks noGrp="1"/>
          </p:cNvSpPr>
          <p:nvPr>
            <p:ph type="title"/>
          </p:nvPr>
        </p:nvSpPr>
        <p:spPr>
          <a:xfrm>
            <a:off x="952500" y="173065"/>
            <a:ext cx="11099800" cy="1190564"/>
          </a:xfrm>
          <a:prstGeom prst="rect">
            <a:avLst/>
          </a:prstGeom>
        </p:spPr>
        <p:txBody>
          <a:bodyPr>
            <a:normAutofit/>
          </a:bodyPr>
          <a:lstStyle>
            <a:lvl1pPr defTabSz="514095">
              <a:defRPr sz="7040"/>
            </a:lvl1pPr>
          </a:lstStyle>
          <a:p>
            <a:r>
              <a:rPr dirty="0"/>
              <a:t>Town Crier (TC): Basic Idea</a:t>
            </a:r>
          </a:p>
        </p:txBody>
      </p:sp>
      <p:sp>
        <p:nvSpPr>
          <p:cNvPr id="582" name="Shape 582"/>
          <p:cNvSpPr/>
          <p:nvPr/>
        </p:nvSpPr>
        <p:spPr>
          <a:xfrm>
            <a:off x="8658635" y="1738303"/>
            <a:ext cx="3809264" cy="13118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130026" tIns="130026" rIns="130026" bIns="130026">
            <a:spAutoFit/>
          </a:bodyPr>
          <a:lstStyle>
            <a:lvl1pPr algn="l" defTabSz="1733973"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Trusted Website XYZ.com</a:t>
            </a:r>
          </a:p>
        </p:txBody>
      </p:sp>
      <p:grpSp>
        <p:nvGrpSpPr>
          <p:cNvPr id="586" name="Group 586"/>
          <p:cNvGrpSpPr/>
          <p:nvPr/>
        </p:nvGrpSpPr>
        <p:grpSpPr>
          <a:xfrm>
            <a:off x="7720565" y="3150338"/>
            <a:ext cx="5033742" cy="3708695"/>
            <a:chOff x="0" y="0"/>
            <a:chExt cx="5033741" cy="3708693"/>
          </a:xfrm>
        </p:grpSpPr>
        <p:pic>
          <p:nvPicPr>
            <p:cNvPr id="583" name="image08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-1"/>
              <a:ext cx="5033742" cy="3708695"/>
            </a:xfrm>
            <a:prstGeom prst="rect">
              <a:avLst/>
            </a:prstGeom>
            <a:ln w="25400" cap="flat">
              <a:solidFill>
                <a:srgbClr val="695D46"/>
              </a:solidFill>
              <a:prstDash val="solid"/>
              <a:round/>
            </a:ln>
            <a:effectLst/>
          </p:spPr>
        </p:pic>
        <p:sp>
          <p:nvSpPr>
            <p:cNvPr id="584" name="Shape 584"/>
            <p:cNvSpPr/>
            <p:nvPr/>
          </p:nvSpPr>
          <p:spPr>
            <a:xfrm>
              <a:off x="1" y="250525"/>
              <a:ext cx="4941654" cy="105813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1733973">
                <a:defRPr sz="26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pic>
          <p:nvPicPr>
            <p:cNvPr id="585" name="image09.gif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1148054" y="250471"/>
              <a:ext cx="2645548" cy="10582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590" name="Group 590"/>
          <p:cNvGrpSpPr/>
          <p:nvPr/>
        </p:nvGrpSpPr>
        <p:grpSpPr>
          <a:xfrm>
            <a:off x="640525" y="3194265"/>
            <a:ext cx="3005170" cy="3652529"/>
            <a:chOff x="-15015" y="-64983"/>
            <a:chExt cx="3005168" cy="3652527"/>
          </a:xfrm>
        </p:grpSpPr>
        <p:sp>
          <p:nvSpPr>
            <p:cNvPr id="587" name="Shape 587"/>
            <p:cNvSpPr/>
            <p:nvPr/>
          </p:nvSpPr>
          <p:spPr>
            <a:xfrm>
              <a:off x="0" y="0"/>
              <a:ext cx="2975139" cy="3587544"/>
            </a:xfrm>
            <a:prstGeom prst="rect">
              <a:avLst/>
            </a:prstGeom>
            <a:solidFill>
              <a:srgbClr val="95FA5A"/>
            </a:solidFill>
            <a:ln w="38100" cap="flat">
              <a:solidFill>
                <a:schemeClr val="accent2">
                  <a:hueOff val="-554920"/>
                  <a:satOff val="-21482"/>
                  <a:lumOff val="-6228"/>
                </a:schemeClr>
              </a:solidFill>
              <a:prstDash val="solid"/>
              <a:miter lim="400000"/>
            </a:ln>
            <a:effectLst>
              <a:outerShdw blurRad="50800" dist="12700" rotWithShape="0">
                <a:srgbClr val="000000"/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pic>
          <p:nvPicPr>
            <p:cNvPr id="588" name="pasted-image.pdf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766221" y="1577596"/>
              <a:ext cx="2190290" cy="195086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89" name="Shape 589"/>
            <p:cNvSpPr/>
            <p:nvPr/>
          </p:nvSpPr>
          <p:spPr>
            <a:xfrm>
              <a:off x="-15016" y="-64984"/>
              <a:ext cx="3005170" cy="1506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>
                <a:defRPr sz="4000" b="1">
                  <a:latin typeface="Courier"/>
                  <a:ea typeface="Courier"/>
                  <a:cs typeface="Courier"/>
                  <a:sym typeface="Courier"/>
                </a:defRPr>
              </a:pPr>
              <a:r>
                <a:t>Flight</a:t>
              </a:r>
            </a:p>
            <a:p>
              <a:pPr algn="l">
                <a:defRPr sz="4000" b="1">
                  <a:latin typeface="Courier"/>
                  <a:ea typeface="Courier"/>
                  <a:cs typeface="Courier"/>
                  <a:sym typeface="Courier"/>
                </a:defRPr>
              </a:pPr>
              <a:r>
                <a:t>Insurance</a:t>
              </a:r>
            </a:p>
          </p:txBody>
        </p:sp>
      </p:grpSp>
      <p:sp>
        <p:nvSpPr>
          <p:cNvPr id="591" name="Shape 591"/>
          <p:cNvSpPr/>
          <p:nvPr/>
        </p:nvSpPr>
        <p:spPr>
          <a:xfrm>
            <a:off x="78870" y="1507933"/>
            <a:ext cx="3020921" cy="7323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800" b="1"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r>
              <a:t>Blockchain</a:t>
            </a:r>
          </a:p>
        </p:txBody>
      </p:sp>
      <p:grpSp>
        <p:nvGrpSpPr>
          <p:cNvPr id="598" name="Group 598"/>
          <p:cNvGrpSpPr/>
          <p:nvPr/>
        </p:nvGrpSpPr>
        <p:grpSpPr>
          <a:xfrm>
            <a:off x="2972680" y="1948241"/>
            <a:ext cx="3020921" cy="1999900"/>
            <a:chOff x="0" y="-93903"/>
            <a:chExt cx="3020919" cy="1999898"/>
          </a:xfrm>
        </p:grpSpPr>
        <p:sp>
          <p:nvSpPr>
            <p:cNvPr id="592" name="Shape 592"/>
            <p:cNvSpPr/>
            <p:nvPr/>
          </p:nvSpPr>
          <p:spPr>
            <a:xfrm>
              <a:off x="-1" y="0"/>
              <a:ext cx="3020921" cy="15235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9" h="20684" extrusionOk="0">
                  <a:moveTo>
                    <a:pt x="1901" y="6800"/>
                  </a:moveTo>
                  <a:cubicBezTo>
                    <a:pt x="1658" y="4397"/>
                    <a:pt x="2907" y="2184"/>
                    <a:pt x="4691" y="1857"/>
                  </a:cubicBezTo>
                  <a:cubicBezTo>
                    <a:pt x="5414" y="1724"/>
                    <a:pt x="6149" y="1922"/>
                    <a:pt x="6778" y="2419"/>
                  </a:cubicBezTo>
                  <a:cubicBezTo>
                    <a:pt x="7445" y="725"/>
                    <a:pt x="9003" y="82"/>
                    <a:pt x="10259" y="981"/>
                  </a:cubicBezTo>
                  <a:cubicBezTo>
                    <a:pt x="10478" y="1139"/>
                    <a:pt x="10680" y="1338"/>
                    <a:pt x="10857" y="1573"/>
                  </a:cubicBezTo>
                  <a:lnTo>
                    <a:pt x="10857" y="1573"/>
                  </a:lnTo>
                  <a:cubicBezTo>
                    <a:pt x="11377" y="169"/>
                    <a:pt x="12642" y="-401"/>
                    <a:pt x="13683" y="299"/>
                  </a:cubicBezTo>
                  <a:cubicBezTo>
                    <a:pt x="13971" y="493"/>
                    <a:pt x="14223" y="774"/>
                    <a:pt x="14418" y="1119"/>
                  </a:cubicBezTo>
                  <a:cubicBezTo>
                    <a:pt x="15255" y="-209"/>
                    <a:pt x="16734" y="-373"/>
                    <a:pt x="17722" y="753"/>
                  </a:cubicBezTo>
                  <a:cubicBezTo>
                    <a:pt x="18137" y="1226"/>
                    <a:pt x="18417" y="1878"/>
                    <a:pt x="18513" y="2598"/>
                  </a:cubicBezTo>
                  <a:cubicBezTo>
                    <a:pt x="19885" y="3102"/>
                    <a:pt x="20694" y="5013"/>
                    <a:pt x="20321" y="6865"/>
                  </a:cubicBezTo>
                  <a:cubicBezTo>
                    <a:pt x="20289" y="7020"/>
                    <a:pt x="20250" y="7173"/>
                    <a:pt x="20203" y="7321"/>
                  </a:cubicBezTo>
                  <a:cubicBezTo>
                    <a:pt x="21303" y="9251"/>
                    <a:pt x="21034" y="12017"/>
                    <a:pt x="19601" y="13499"/>
                  </a:cubicBezTo>
                  <a:cubicBezTo>
                    <a:pt x="19156" y="13961"/>
                    <a:pt x="18629" y="14259"/>
                    <a:pt x="18072" y="14367"/>
                  </a:cubicBezTo>
                  <a:cubicBezTo>
                    <a:pt x="18072" y="16443"/>
                    <a:pt x="16822" y="18126"/>
                    <a:pt x="15280" y="18126"/>
                  </a:cubicBezTo>
                  <a:cubicBezTo>
                    <a:pt x="14757" y="18126"/>
                    <a:pt x="14245" y="17928"/>
                    <a:pt x="13801" y="17556"/>
                  </a:cubicBezTo>
                  <a:cubicBezTo>
                    <a:pt x="13280" y="19883"/>
                    <a:pt x="11460" y="21199"/>
                    <a:pt x="9738" y="20494"/>
                  </a:cubicBezTo>
                  <a:cubicBezTo>
                    <a:pt x="9016" y="20199"/>
                    <a:pt x="8392" y="19574"/>
                    <a:pt x="7973" y="18727"/>
                  </a:cubicBezTo>
                  <a:cubicBezTo>
                    <a:pt x="6209" y="20160"/>
                    <a:pt x="3920" y="19389"/>
                    <a:pt x="2859" y="17004"/>
                  </a:cubicBezTo>
                  <a:cubicBezTo>
                    <a:pt x="2846" y="16974"/>
                    <a:pt x="2833" y="16944"/>
                    <a:pt x="2820" y="16914"/>
                  </a:cubicBezTo>
                  <a:lnTo>
                    <a:pt x="2820" y="16914"/>
                  </a:lnTo>
                  <a:cubicBezTo>
                    <a:pt x="1666" y="17096"/>
                    <a:pt x="620" y="15986"/>
                    <a:pt x="485" y="14435"/>
                  </a:cubicBezTo>
                  <a:cubicBezTo>
                    <a:pt x="412" y="13608"/>
                    <a:pt x="615" y="12780"/>
                    <a:pt x="1038" y="12172"/>
                  </a:cubicBezTo>
                  <a:lnTo>
                    <a:pt x="1038" y="12172"/>
                  </a:lnTo>
                  <a:cubicBezTo>
                    <a:pt x="39" y="11379"/>
                    <a:pt x="-297" y="9639"/>
                    <a:pt x="288" y="8285"/>
                  </a:cubicBezTo>
                  <a:cubicBezTo>
                    <a:pt x="626" y="7504"/>
                    <a:pt x="1218" y="6988"/>
                    <a:pt x="1883" y="6895"/>
                  </a:cubicBezTo>
                  <a:close/>
                </a:path>
              </a:pathLst>
            </a:custGeom>
            <a:solidFill>
              <a:srgbClr val="FF9800"/>
            </a:solidFill>
            <a:ln w="12700" cap="flat">
              <a:solidFill>
                <a:srgbClr val="695D46"/>
              </a:solidFill>
              <a:prstDash val="solid"/>
              <a:round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1733973">
                <a:defRPr sz="26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593" name="Shape 593"/>
            <p:cNvSpPr/>
            <p:nvPr/>
          </p:nvSpPr>
          <p:spPr>
            <a:xfrm>
              <a:off x="490514" y="1419945"/>
              <a:ext cx="253435" cy="253435"/>
            </a:xfrm>
            <a:prstGeom prst="ellipse">
              <a:avLst/>
            </a:prstGeom>
            <a:solidFill>
              <a:srgbClr val="FF9800"/>
            </a:solidFill>
            <a:ln w="12700" cap="flat">
              <a:solidFill>
                <a:srgbClr val="695D46"/>
              </a:solidFill>
              <a:prstDash val="solid"/>
              <a:round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1733973">
                <a:defRPr sz="26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594" name="Shape 594"/>
            <p:cNvSpPr/>
            <p:nvPr/>
          </p:nvSpPr>
          <p:spPr>
            <a:xfrm>
              <a:off x="322041" y="1648730"/>
              <a:ext cx="168955" cy="168955"/>
            </a:xfrm>
            <a:prstGeom prst="ellipse">
              <a:avLst/>
            </a:prstGeom>
            <a:solidFill>
              <a:srgbClr val="FF9800"/>
            </a:solidFill>
            <a:ln w="12700" cap="flat">
              <a:solidFill>
                <a:srgbClr val="695D46"/>
              </a:solidFill>
              <a:prstDash val="solid"/>
              <a:round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1733973">
                <a:defRPr sz="26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595" name="Shape 595"/>
            <p:cNvSpPr/>
            <p:nvPr/>
          </p:nvSpPr>
          <p:spPr>
            <a:xfrm>
              <a:off x="216816" y="1821516"/>
              <a:ext cx="84480" cy="84480"/>
            </a:xfrm>
            <a:prstGeom prst="ellipse">
              <a:avLst/>
            </a:prstGeom>
            <a:solidFill>
              <a:srgbClr val="FF9800"/>
            </a:solidFill>
            <a:ln w="12700" cap="flat">
              <a:solidFill>
                <a:srgbClr val="695D46"/>
              </a:solidFill>
              <a:prstDash val="solid"/>
              <a:round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1733973">
                <a:defRPr sz="26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596" name="Shape 596"/>
            <p:cNvSpPr/>
            <p:nvPr/>
          </p:nvSpPr>
          <p:spPr>
            <a:xfrm>
              <a:off x="153395" y="77471"/>
              <a:ext cx="2768172" cy="12935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80" y="14010"/>
                  </a:moveTo>
                  <a:cubicBezTo>
                    <a:pt x="899" y="14066"/>
                    <a:pt x="417" y="13902"/>
                    <a:pt x="0" y="13542"/>
                  </a:cubicBezTo>
                  <a:moveTo>
                    <a:pt x="2598" y="19137"/>
                  </a:moveTo>
                  <a:cubicBezTo>
                    <a:pt x="2405" y="19250"/>
                    <a:pt x="2202" y="19325"/>
                    <a:pt x="1994" y="19361"/>
                  </a:cubicBezTo>
                  <a:moveTo>
                    <a:pt x="7802" y="21600"/>
                  </a:moveTo>
                  <a:cubicBezTo>
                    <a:pt x="7657" y="21279"/>
                    <a:pt x="7535" y="20936"/>
                    <a:pt x="7438" y="20577"/>
                  </a:cubicBezTo>
                  <a:moveTo>
                    <a:pt x="14532" y="19050"/>
                  </a:moveTo>
                  <a:cubicBezTo>
                    <a:pt x="14510" y="19430"/>
                    <a:pt x="14462" y="19806"/>
                    <a:pt x="14386" y="20172"/>
                  </a:cubicBezTo>
                  <a:moveTo>
                    <a:pt x="17421" y="12116"/>
                  </a:moveTo>
                  <a:cubicBezTo>
                    <a:pt x="18505" y="12890"/>
                    <a:pt x="19193" y="14504"/>
                    <a:pt x="19193" y="16273"/>
                  </a:cubicBezTo>
                  <a:moveTo>
                    <a:pt x="21600" y="7649"/>
                  </a:moveTo>
                  <a:cubicBezTo>
                    <a:pt x="21423" y="8256"/>
                    <a:pt x="21153" y="8794"/>
                    <a:pt x="20811" y="9222"/>
                  </a:cubicBezTo>
                  <a:moveTo>
                    <a:pt x="19707" y="1814"/>
                  </a:moveTo>
                  <a:cubicBezTo>
                    <a:pt x="19737" y="2059"/>
                    <a:pt x="19751" y="2307"/>
                    <a:pt x="19749" y="2556"/>
                  </a:cubicBezTo>
                  <a:moveTo>
                    <a:pt x="14668" y="947"/>
                  </a:moveTo>
                  <a:cubicBezTo>
                    <a:pt x="14771" y="605"/>
                    <a:pt x="14907" y="286"/>
                    <a:pt x="15073" y="0"/>
                  </a:cubicBezTo>
                  <a:moveTo>
                    <a:pt x="10888" y="1399"/>
                  </a:moveTo>
                  <a:cubicBezTo>
                    <a:pt x="10930" y="1115"/>
                    <a:pt x="10996" y="841"/>
                    <a:pt x="11084" y="582"/>
                  </a:cubicBezTo>
                  <a:moveTo>
                    <a:pt x="6452" y="1676"/>
                  </a:moveTo>
                  <a:cubicBezTo>
                    <a:pt x="6709" y="1897"/>
                    <a:pt x="6947" y="2163"/>
                    <a:pt x="7160" y="2469"/>
                  </a:cubicBezTo>
                  <a:moveTo>
                    <a:pt x="1072" y="7905"/>
                  </a:moveTo>
                  <a:lnTo>
                    <a:pt x="1072" y="7905"/>
                  </a:lnTo>
                  <a:cubicBezTo>
                    <a:pt x="1016" y="7632"/>
                    <a:pt x="974" y="7353"/>
                    <a:pt x="948" y="7071"/>
                  </a:cubicBezTo>
                </a:path>
              </a:pathLst>
            </a:custGeom>
            <a:noFill/>
            <a:ln w="12700" cap="flat">
              <a:solidFill>
                <a:srgbClr val="695D46"/>
              </a:solidFill>
              <a:prstDash val="solid"/>
              <a:round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1733973">
                <a:defRPr sz="26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597" name="Shape 597"/>
            <p:cNvSpPr/>
            <p:nvPr/>
          </p:nvSpPr>
          <p:spPr>
            <a:xfrm>
              <a:off x="418361" y="-93904"/>
              <a:ext cx="1970775" cy="162812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130026" tIns="130026" rIns="130026" bIns="130026" numCol="1" anchor="ctr">
              <a:noAutofit/>
            </a:bodyPr>
            <a:lstStyle>
              <a:lvl1pPr algn="l" defTabSz="1733973">
                <a:defRPr sz="26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Is DL 2777 delayed?</a:t>
              </a:r>
            </a:p>
          </p:txBody>
        </p:sp>
      </p:grpSp>
      <p:grpSp>
        <p:nvGrpSpPr>
          <p:cNvPr id="606" name="Group 606"/>
          <p:cNvGrpSpPr/>
          <p:nvPr/>
        </p:nvGrpSpPr>
        <p:grpSpPr>
          <a:xfrm>
            <a:off x="4028387" y="3034644"/>
            <a:ext cx="4364373" cy="2609889"/>
            <a:chOff x="0" y="0"/>
            <a:chExt cx="4364371" cy="2609888"/>
          </a:xfrm>
        </p:grpSpPr>
        <p:grpSp>
          <p:nvGrpSpPr>
            <p:cNvPr id="603" name="Group 603"/>
            <p:cNvGrpSpPr/>
            <p:nvPr/>
          </p:nvGrpSpPr>
          <p:grpSpPr>
            <a:xfrm>
              <a:off x="1179305" y="0"/>
              <a:ext cx="2038618" cy="2609888"/>
              <a:chOff x="-2" y="0"/>
              <a:chExt cx="2038617" cy="2609887"/>
            </a:xfrm>
          </p:grpSpPr>
          <p:grpSp>
            <p:nvGrpSpPr>
              <p:cNvPr id="601" name="Group 601"/>
              <p:cNvGrpSpPr/>
              <p:nvPr/>
            </p:nvGrpSpPr>
            <p:grpSpPr>
              <a:xfrm>
                <a:off x="-2" y="993080"/>
                <a:ext cx="2038617" cy="1616807"/>
                <a:chOff x="-1" y="-13737"/>
                <a:chExt cx="2038615" cy="1616806"/>
              </a:xfrm>
            </p:grpSpPr>
            <p:sp>
              <p:nvSpPr>
                <p:cNvPr id="599" name="Shape 599"/>
                <p:cNvSpPr/>
                <p:nvPr/>
              </p:nvSpPr>
              <p:spPr>
                <a:xfrm>
                  <a:off x="-1" y="-1"/>
                  <a:ext cx="2038615" cy="1589335"/>
                </a:xfrm>
                <a:prstGeom prst="rect">
                  <a:avLst/>
                </a:prstGeom>
                <a:solidFill>
                  <a:srgbClr val="FFF2CC"/>
                </a:solidFill>
                <a:ln w="50800" cap="flat">
                  <a:solidFill>
                    <a:srgbClr val="7F6000"/>
                  </a:solidFill>
                  <a:prstDash val="solid"/>
                  <a:round/>
                </a:ln>
                <a:effectLst/>
              </p:spPr>
              <p:txBody>
                <a:bodyPr wrap="square" lIns="65023" tIns="65023" rIns="65023" bIns="65023" numCol="1" anchor="ctr">
                  <a:noAutofit/>
                </a:bodyPr>
                <a:lstStyle/>
                <a:p>
                  <a:pPr defTabSz="1733973">
                    <a:defRPr sz="2600">
                      <a:latin typeface="Arial"/>
                      <a:ea typeface="Arial"/>
                      <a:cs typeface="Arial"/>
                      <a:sym typeface="Arial"/>
                    </a:defRPr>
                  </a:pPr>
                  <a:endParaRPr/>
                </a:p>
              </p:txBody>
            </p:sp>
            <p:sp>
              <p:nvSpPr>
                <p:cNvPr id="600" name="Shape 600"/>
                <p:cNvSpPr/>
                <p:nvPr/>
              </p:nvSpPr>
              <p:spPr>
                <a:xfrm>
                  <a:off x="-1" y="-13737"/>
                  <a:ext cx="2038615" cy="161680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a14="http://schemas.microsoft.com/office/mac/drawingml/2011/main" val="1"/>
                  </a:ext>
                </a:extLst>
              </p:spPr>
              <p:txBody>
                <a:bodyPr wrap="square" lIns="130026" tIns="130026" rIns="130026" bIns="130026" numCol="1" anchor="ctr">
                  <a:spAutoFit/>
                </a:bodyPr>
                <a:lstStyle/>
                <a:p>
                  <a:pPr defTabSz="1733973">
                    <a:defRPr sz="5600">
                      <a:latin typeface="Droid Sans"/>
                      <a:ea typeface="Droid Sans"/>
                      <a:cs typeface="Droid Sans"/>
                      <a:sym typeface="Droid Sans"/>
                    </a:defRPr>
                  </a:pPr>
                  <a:r>
                    <a:rPr sz="4400" dirty="0"/>
                    <a:t>Town</a:t>
                  </a:r>
                </a:p>
                <a:p>
                  <a:pPr defTabSz="1733973">
                    <a:defRPr sz="5600">
                      <a:latin typeface="Droid Sans"/>
                      <a:ea typeface="Droid Sans"/>
                      <a:cs typeface="Droid Sans"/>
                      <a:sym typeface="Droid Sans"/>
                    </a:defRPr>
                  </a:pPr>
                  <a:r>
                    <a:rPr sz="4400" dirty="0"/>
                    <a:t>Crier</a:t>
                  </a:r>
                </a:p>
              </p:txBody>
            </p:sp>
          </p:grpSp>
          <p:pic>
            <p:nvPicPr>
              <p:cNvPr id="602" name="image30.png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506281" y="0"/>
                <a:ext cx="1026057" cy="136444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604" name="Shape 604"/>
            <p:cNvSpPr/>
            <p:nvPr/>
          </p:nvSpPr>
          <p:spPr>
            <a:xfrm>
              <a:off x="2967370" y="1459454"/>
              <a:ext cx="1397001" cy="732303"/>
            </a:xfrm>
            <a:prstGeom prst="leftRightArrow">
              <a:avLst>
                <a:gd name="adj1" fmla="val 32000"/>
                <a:gd name="adj2" fmla="val 76307"/>
              </a:avLst>
            </a:prstGeom>
            <a:blipFill rotWithShape="1">
              <a:blip r:embed="rId8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05" name="Shape 605"/>
            <p:cNvSpPr/>
            <p:nvPr/>
          </p:nvSpPr>
          <p:spPr>
            <a:xfrm>
              <a:off x="0" y="1459454"/>
              <a:ext cx="1397000" cy="732303"/>
            </a:xfrm>
            <a:prstGeom prst="leftRightArrow">
              <a:avLst>
                <a:gd name="adj1" fmla="val 32000"/>
                <a:gd name="adj2" fmla="val 76307"/>
              </a:avLst>
            </a:prstGeom>
            <a:blipFill rotWithShape="1">
              <a:blip r:embed="rId8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607" name="Shape 607"/>
          <p:cNvSpPr/>
          <p:nvPr/>
        </p:nvSpPr>
        <p:spPr>
          <a:xfrm>
            <a:off x="366387" y="7472870"/>
            <a:ext cx="12272026" cy="16624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defTabSz="332993">
              <a:defRPr sz="4560" b="1">
                <a:latin typeface="Helvetica"/>
                <a:ea typeface="Helvetica"/>
                <a:cs typeface="Helvetica"/>
                <a:sym typeface="Helvetica"/>
              </a:defRPr>
            </a:pPr>
            <a:r>
              <a:rPr sz="4400" dirty="0">
                <a:solidFill>
                  <a:schemeClr val="accent5"/>
                </a:solidFill>
              </a:rPr>
              <a:t>Authenticity property</a:t>
            </a:r>
            <a:r>
              <a:rPr sz="4400" dirty="0"/>
              <a:t>: Data delivered by TC is exactly as served on source site XYZ.com</a:t>
            </a:r>
          </a:p>
        </p:txBody>
      </p:sp>
      <p:grpSp>
        <p:nvGrpSpPr>
          <p:cNvPr id="31" name="Group 586"/>
          <p:cNvGrpSpPr/>
          <p:nvPr/>
        </p:nvGrpSpPr>
        <p:grpSpPr>
          <a:xfrm>
            <a:off x="7720566" y="3166211"/>
            <a:ext cx="5033742" cy="3708695"/>
            <a:chOff x="0" y="0"/>
            <a:chExt cx="5033741" cy="3708693"/>
          </a:xfrm>
        </p:grpSpPr>
        <p:pic>
          <p:nvPicPr>
            <p:cNvPr id="32" name="image08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-1"/>
              <a:ext cx="5033742" cy="3708695"/>
            </a:xfrm>
            <a:prstGeom prst="rect">
              <a:avLst/>
            </a:prstGeom>
            <a:ln w="25400" cap="flat">
              <a:solidFill>
                <a:srgbClr val="695D46"/>
              </a:solidFill>
              <a:prstDash val="solid"/>
              <a:round/>
            </a:ln>
            <a:effectLst/>
          </p:spPr>
        </p:pic>
        <p:sp>
          <p:nvSpPr>
            <p:cNvPr id="33" name="Shape 584"/>
            <p:cNvSpPr/>
            <p:nvPr/>
          </p:nvSpPr>
          <p:spPr>
            <a:xfrm>
              <a:off x="1" y="250525"/>
              <a:ext cx="4941654" cy="105813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1733973">
                <a:defRPr sz="26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pic>
          <p:nvPicPr>
            <p:cNvPr id="34" name="image09.gif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1148054" y="250471"/>
              <a:ext cx="2645548" cy="10582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96341"/>
    </mc:Choice>
    <mc:Fallback xmlns="">
      <p:transition advTm="96341"/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1000"/>
                                        <p:tgtEl>
                                          <p:spTgt spid="6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1.5625E-6 L -0.5708 -0.00212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540" y="-11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6" grpId="2" animBg="1" advAuto="0"/>
      <p:bldP spid="598" grpId="1" animBg="1" advAuto="0"/>
      <p:bldP spid="606" grpId="5" animBg="1" advAuto="0"/>
      <p:bldP spid="607" grpId="6" animBg="1" advAuto="0"/>
      <p:bldP spid="31" grpId="0" animBg="1" advAuto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7|4.3|7.8|14.1|5.4|25.7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|12.2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7|8.4|5.8|20|20.8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3.8|23.2|2.3|10.3|15.8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|0.2|0.7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|0.2|0.7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0.8|1.6|0.9|1.1|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|6.6|6.2|4|20.8|10|22.3|3.6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12.2|20.4|8.8|10.6|1|31.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0.2|0.3|0.2|0.3|0.3|0.3|0.4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0.4|0.3|0.5|1.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0.4|4.2|4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0.8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0.3|0.3|0.4|1.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9|12.7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1.2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1.2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1.2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4|14.4|14.4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4|1.2|1|0.6|1.9|0.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0.3|3.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1|7.6|31.1|79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2|18.6|30.8|8.6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8.1|18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3|5.3|8.6|11.6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1037</TotalTime>
  <Words>1844</Words>
  <Application>Microsoft Office PowerPoint</Application>
  <PresentationFormat>Custom</PresentationFormat>
  <Paragraphs>430</Paragraphs>
  <Slides>43</Slides>
  <Notes>13</Notes>
  <HiddenSlides>3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9" baseType="lpstr">
      <vt:lpstr>Arial</vt:lpstr>
      <vt:lpstr>Avenir Heavy</vt:lpstr>
      <vt:lpstr>Avenir Roman</vt:lpstr>
      <vt:lpstr>Calibri</vt:lpstr>
      <vt:lpstr>Courier</vt:lpstr>
      <vt:lpstr>Courier New</vt:lpstr>
      <vt:lpstr>Droid Sans</vt:lpstr>
      <vt:lpstr>Helvetica</vt:lpstr>
      <vt:lpstr>Helvetica Light</vt:lpstr>
      <vt:lpstr>Helvetica Neue</vt:lpstr>
      <vt:lpstr>Palatino</vt:lpstr>
      <vt:lpstr>PT Sans Narrow</vt:lpstr>
      <vt:lpstr>Tahoma</vt:lpstr>
      <vt:lpstr>Times New Roman</vt:lpstr>
      <vt:lpstr>Wingdings</vt:lpstr>
      <vt:lpstr>White</vt:lpstr>
      <vt:lpstr>Town Crier:  An Authenticated Data Feed  for Smart Contracts</vt:lpstr>
      <vt:lpstr>What’s a (decentralized) smart contract?</vt:lpstr>
      <vt:lpstr>Running example:  Self-enforcing flight delay insurance</vt:lpstr>
      <vt:lpstr>Virtual Trusted Third Party</vt:lpstr>
      <vt:lpstr>Smart contracts are data-hungry, but…</vt:lpstr>
      <vt:lpstr>Interesting smart contracts need trustworthy data</vt:lpstr>
      <vt:lpstr>Proposed data-delivery approaches</vt:lpstr>
      <vt:lpstr>Town Crier</vt:lpstr>
      <vt:lpstr>Town Crier (TC): Basic Idea</vt:lpstr>
      <vt:lpstr>How to ensure authenticity?</vt:lpstr>
      <vt:lpstr>Intel SGX: Isolation</vt:lpstr>
      <vt:lpstr>Intel SGX: Remote attestation</vt:lpstr>
      <vt:lpstr>Intel SGX: Secure Channel</vt:lpstr>
      <vt:lpstr>TC goal / adversarial model</vt:lpstr>
      <vt:lpstr>Tripartite trust model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Another problem:  Gas depletion</vt:lpstr>
      <vt:lpstr>Another problem: Gas depletion</vt:lpstr>
      <vt:lpstr>Gas sustainability</vt:lpstr>
      <vt:lpstr>Challenge of Confidentiality</vt:lpstr>
      <vt:lpstr>Running example:  Self-enforcing flight delay insurance</vt:lpstr>
      <vt:lpstr>Idea: Leverage enclave confidentiality </vt:lpstr>
      <vt:lpstr>Applications: TC for sale of online goods</vt:lpstr>
      <vt:lpstr>Smart contract for fair exchange</vt:lpstr>
      <vt:lpstr>Smart contract for fair exchange</vt:lpstr>
      <vt:lpstr>Smart contract for fair exchange</vt:lpstr>
      <vt:lpstr>Challenges</vt:lpstr>
      <vt:lpstr>Again, we can leverage SGX</vt:lpstr>
      <vt:lpstr>Again, we can leverage enclave confidentiality</vt:lpstr>
      <vt:lpstr>What if node or source is compromised?</vt:lpstr>
      <vt:lpstr>We can have  redundant sources</vt:lpstr>
      <vt:lpstr>+ redundant nodes</vt:lpstr>
      <vt:lpstr>Town Crier</vt:lpstr>
      <vt:lpstr>Private financial instruments with automated execution</vt:lpstr>
      <vt:lpstr>And some unsavory uses… ("Ring of Gyges" paper)</vt:lpstr>
      <vt:lpstr>Deployment plans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Town Crier:  An Authenticated Data Feed  for Smart Contracts</dc:title>
  <cp:lastModifiedBy>Fan</cp:lastModifiedBy>
  <cp:revision>86</cp:revision>
  <dcterms:modified xsi:type="dcterms:W3CDTF">2016-11-03T15:11:58Z</dcterms:modified>
</cp:coreProperties>
</file>